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0404475" cy="73152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02" userDrawn="1">
          <p15:clr>
            <a:srgbClr val="A4A3A4"/>
          </p15:clr>
        </p15:guide>
        <p15:guide id="2" pos="32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1258" y="-96"/>
      </p:cViewPr>
      <p:guideLst>
        <p:guide orient="horz" pos="3302"/>
        <p:guide pos="32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/>
          <a:lstStyle>
            <a:lvl1pPr algn="r">
              <a:defRPr sz="1200"/>
            </a:lvl1pPr>
          </a:lstStyle>
          <a:p>
            <a:fld id="{1F9DF989-2826-4AD2-8F1D-CABFD665DAF6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0" y="1239838"/>
            <a:ext cx="476567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2" tIns="45496" rIns="90992" bIns="4549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7"/>
            <a:ext cx="5438140" cy="3908238"/>
          </a:xfrm>
          <a:prstGeom prst="rect">
            <a:avLst/>
          </a:prstGeom>
        </p:spPr>
        <p:txBody>
          <a:bodyPr vert="horz" lIns="90992" tIns="45496" rIns="90992" bIns="4549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9198"/>
            <a:ext cx="2945659" cy="497441"/>
          </a:xfrm>
          <a:prstGeom prst="rect">
            <a:avLst/>
          </a:prstGeom>
        </p:spPr>
        <p:txBody>
          <a:bodyPr vert="horz" lIns="90992" tIns="45496" rIns="90992" bIns="45496" rtlCol="0" anchor="b"/>
          <a:lstStyle>
            <a:lvl1pPr algn="r">
              <a:defRPr sz="1200"/>
            </a:lvl1pPr>
          </a:lstStyle>
          <a:p>
            <a:fld id="{8558B16F-9163-4538-868C-F143182812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684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8B16F-9163-4538-868C-F1431828125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4770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0336" y="1197187"/>
            <a:ext cx="8843804" cy="2546773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0560" y="3842174"/>
            <a:ext cx="7803356" cy="1766146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135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32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703" y="389467"/>
            <a:ext cx="2243465" cy="619929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308" y="389467"/>
            <a:ext cx="6600339" cy="619929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436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53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889" y="1823722"/>
            <a:ext cx="8973860" cy="3042919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9889" y="4895429"/>
            <a:ext cx="8973860" cy="16001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/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939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5308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67265" y="1947333"/>
            <a:ext cx="4421902" cy="46414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541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389468"/>
            <a:ext cx="8973860" cy="14139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664" y="1793241"/>
            <a:ext cx="4401580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6664" y="2672080"/>
            <a:ext cx="4401580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7266" y="1793241"/>
            <a:ext cx="4423257" cy="878839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7266" y="2672080"/>
            <a:ext cx="4423257" cy="393022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514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2005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2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3257" y="1053255"/>
            <a:ext cx="5267265" cy="5198533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3368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663" y="487680"/>
            <a:ext cx="3355714" cy="170688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23257" y="1053255"/>
            <a:ext cx="5267265" cy="5198533"/>
          </a:xfrm>
        </p:spPr>
        <p:txBody>
          <a:bodyPr anchor="t"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663" y="2194560"/>
            <a:ext cx="3355714" cy="4065694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843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5308" y="389468"/>
            <a:ext cx="897386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5308" y="1947333"/>
            <a:ext cx="897386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5308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E62-6ED6-441D-9019-5A8D1A20D7FC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46483" y="6780108"/>
            <a:ext cx="351151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48160" y="6780108"/>
            <a:ext cx="2341007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2281-3207-4D4A-8B7F-DD26FCB0BA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3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8916" y="778427"/>
            <a:ext cx="5765104" cy="279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!!!ОСТОРОЖНО</a:t>
            </a:r>
            <a:r>
              <a:rPr lang="ru-RU" sz="1600" b="1" spc="4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ГУБЧАТАЯ </a:t>
            </a: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ЭНЦЕФАЛОПАТИЯ КРС!!!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9159" y="1135307"/>
            <a:ext cx="3457835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ГЭКРС, коровье бешенство — медленно развивающаяся инфекционная </a:t>
            </a:r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прионная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трансмиссивная болезнь взрослого КРС, характеризующаяся длительным, до 2,5 — 8 лет, инкубационным периодом и проявляющаяся поражением центральной нервной системы со 100% летальностью.</a:t>
            </a:r>
            <a:endParaRPr lang="ru-RU" sz="1024" spc="13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8911" y="972531"/>
            <a:ext cx="2012282" cy="276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95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Что такое ГЭ КРС?</a:t>
            </a:r>
            <a:endParaRPr lang="ru-RU" sz="1195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83950" y="2193120"/>
            <a:ext cx="4873734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сегодняшний день установлено, что ГЭ КРС появилась в результате экс-позирования на крупном рогатом скоте скрейпи (скрепи) — подобного агента (возбудителя скрейпи овец), находившегося в мясо-костной муке, которая и входила в рацион крупного рогатого скота.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нее в мире умерло около 200 человек и около 70 тысяч человек по этой причине могли заболеть болезнью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Крейтцфельда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–Якоба.</a:t>
            </a:r>
          </a:p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00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Прионные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болезни возникают:</a:t>
            </a:r>
          </a:p>
          <a:p>
            <a:pPr marL="171450" indent="-171450" algn="just">
              <a:lnSpc>
                <a:spcPts val="1024"/>
              </a:lnSpc>
              <a:spcBef>
                <a:spcPts val="1024"/>
              </a:spcBef>
              <a:buFontTx/>
              <a:buChar char="-"/>
            </a:pP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Наследственность; Инфекция; Спорадически; Временный и прямой контакт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202909" y="2061577"/>
            <a:ext cx="2565126" cy="2205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84213" algn="ctr">
              <a:lnSpc>
                <a:spcPts val="1024"/>
              </a:lnSpc>
            </a:pPr>
            <a:r>
              <a:rPr lang="ru-RU" sz="1195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происходит заражение?</a:t>
            </a:r>
            <a:endParaRPr lang="ru-RU" sz="1195" b="1" spc="13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40993" y="998593"/>
            <a:ext cx="1993694" cy="220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24"/>
              </a:lnSpc>
            </a:pPr>
            <a:r>
              <a:rPr lang="ru-RU" sz="1195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Клиническая картина</a:t>
            </a:r>
            <a:endParaRPr lang="ru-RU" sz="1195" b="1" spc="13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54201" y="1140022"/>
            <a:ext cx="5130223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Облизывание ноздрей и носового зеркальца; агрессивное поведение; боязнь входа в ворота; боязнь мнимых препятствий; преодоление кажущихся препятствий сильным прыжком; поднятие хвоста при беге; чесание уха задней ногой; широко расставленные ноги в покое; гиперчувствительность к звуку, свету, прикосновениям, проявляющаяся в виде судорог или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гиперсаливации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подкашивание задних конечностей вследствие атаксии; выгибание дугой спинного отдела позвоночника;  лягание при легком касании задней конечности. атаксия задних конечностей, вставание по лошадиному; животные не могут встать в терминальной фазе болезни.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019344" y="2659551"/>
            <a:ext cx="5299292" cy="2060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38" indent="379336" algn="ctr">
              <a:lnSpc>
                <a:spcPts val="896"/>
              </a:lnSpc>
            </a:pPr>
            <a:endParaRPr lang="ru-RU" sz="1195" b="1" spc="13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0838" indent="379336" algn="ctr">
              <a:lnSpc>
                <a:spcPts val="896"/>
              </a:lnSpc>
            </a:pPr>
            <a:r>
              <a:rPr lang="ru-RU" sz="1100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Меры профилактики и борьбы с ГЭ КРС!</a:t>
            </a:r>
          </a:p>
          <a:p>
            <a:pPr marL="10838" indent="379336" algn="ctr">
              <a:lnSpc>
                <a:spcPts val="896"/>
              </a:lnSpc>
            </a:pPr>
            <a:r>
              <a:rPr lang="ru-RU" sz="1050" b="1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050" b="1" spc="13" dirty="0">
                <a:latin typeface="Times New Roman" panose="02020603050405020304" pitchFamily="18" charset="0"/>
                <a:ea typeface="Times New Roman" panose="02020603050405020304" pitchFamily="18" charset="0"/>
              </a:rPr>
              <a:t>ыявленные потенциально инфицированные животные подлежат маркированию несмываемой меткой, изъятию у владельцев (с составлением соответствующих актов и выплатой компенсации), и санитарному убою. Стволовую часть мозга направляют на диагностическое исследование. В случае лабораторного подтверждения инфекции ГЭ КРС, туши подлежат уничтожению сжиганием или захоронением. С целью предотвращения контаминации мясной </a:t>
            </a:r>
            <a:r>
              <a:rPr lang="ru-RU" sz="1050" b="1" dirty="0"/>
              <a:t>продукции материалами специфичного риска при выделке туш подлежат отчуждению и уничтожению сжиганием или захоронением как биологические отходы 1 категории риска - если сведений о происхождении корма нет, или надежность таких сведений сомнительна, проводят выявление всех животных, рожденных в течение года до и года после рождения заболевшего животного, которых кормили потенциально инфицированным кормом; - также на основании сведений о регистрации необходимо выявить потомство заболевшей ГЭ коровы, рожденное в последние 2 года перед заболеванием; - необходимо выявить всех потенциально инфицированных животных.</a:t>
            </a:r>
            <a:endParaRPr lang="ru-RU" sz="1050" b="1" spc="13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39663" y="3587126"/>
            <a:ext cx="4851895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7224" algn="just">
              <a:lnSpc>
                <a:spcPts val="1024"/>
              </a:lnSpc>
              <a:spcBef>
                <a:spcPts val="512"/>
              </a:spcBef>
            </a:pP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прионных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болезней нет средств лечения и профилактики, они вызывают 100%! Гибель инфицированных животных и людей. Общими для них является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нейрологические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поражения центральной нервной системы, проявляющиеся в большинстве случаев в виде губкообразных изменений некоторых отделов спинного и головного мозга и накоплении патогенной формы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прионного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белка.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Прионными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болезнями болеют животные подотряда жвачных (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Ruminanta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),преимущественно семейств полорогих (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Bovidae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и, оленевых (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Cervidae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Среди хищников высок риск заражения агентами 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прионных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болезней кошачьих (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Felidae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и куньих (</a:t>
            </a:r>
            <a:r>
              <a:rPr lang="ru-RU" sz="1024" spc="13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Mustelidae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4811269"/>
            <a:ext cx="10165331" cy="2103896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475308" y="4811268"/>
            <a:ext cx="1902446" cy="1655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299018" y="4811403"/>
            <a:ext cx="1638269" cy="1668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426436" y="4813493"/>
            <a:ext cx="1643142" cy="18260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4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580566" y="4808970"/>
            <a:ext cx="1676241" cy="1195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4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137663" y="4812974"/>
            <a:ext cx="1842107" cy="10379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194" y="6147245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ветеринарной службы Республики Мордовия 8 (</a:t>
            </a:r>
            <a:r>
              <a:rPr lang="en-US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</a:t>
            </a:r>
            <a:r>
              <a:rPr lang="ru-RU" sz="1024" b="1" spc="1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39-25-41, </a:t>
            </a:r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24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04280" y="-46536"/>
            <a:ext cx="108493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Мордовская республиканская ветеринарная служба Республики Мордовия </a:t>
            </a:r>
            <a:endParaRPr lang="ru-RU" sz="1900" b="1" spc="13" dirty="0" smtClean="0">
              <a:solidFill>
                <a:schemeClr val="accent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900" b="1" spc="13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spc="13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ПРЕДУПРЕЖДАЕТ</a:t>
            </a:r>
            <a:r>
              <a:rPr lang="ru-RU" sz="1600" b="1" spc="13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C2074AA-681D-4024-ABBF-2262A94A7C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75" y="755182"/>
            <a:ext cx="1585160" cy="125990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A49D538-88C2-4ACE-9786-1C076A545C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48033" y="2204717"/>
            <a:ext cx="1936391" cy="58649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4EB7F1BA-B724-423A-B1C0-B096FE9FEF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99264" y="601579"/>
            <a:ext cx="1585160" cy="52918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9963D963-46B9-4BDC-8042-EC50748BEA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2256" y="2209405"/>
            <a:ext cx="3025777" cy="55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11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1755" y="544132"/>
            <a:ext cx="522668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АФРИКАНСКАЯ ЧУМА СВИНЕЙ!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8853" y="873217"/>
            <a:ext cx="5209503" cy="1502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АЧС – это высоко заразная инфекционная болезнь домашних свиней и диких кабанов. Возбудитель АЧС – вирус, который очень устойчив во внешней среде и способен сохранятся до 100 и более дней в почве, навозе или охлажденном мясе, 300 дней – в ветчине и солонине. В замороженном мясе вирус остается жизнеспособным 15 лет. На досках, кирпиче и других материалах вирус может сохраняться до 180 дней. Зараженные свиньи выделяют вирус АЧС с мочой, калом, выделениями из носа, глаз и другими выделениями. Здоровые животные заражаются при контакте с больными свиньями или их трупами, а также через корма (особенно через пищевые отходы, содержащие остатки продуктов убоя от зараженных свиней), воду, предметы ухода, транспортные средства, загрязненные выделениями больных животных 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поперечнополосатых мышцах этих же организмов.</a:t>
            </a:r>
            <a:endParaRPr lang="ru-RU" sz="1020" spc="13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06209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614288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39-45-41,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99970" y="-97460"/>
            <a:ext cx="1087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Мордовская республиканская ветеринарная служба Республики 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408282"/>
            <a:ext cx="5209503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78118" y="756087"/>
            <a:ext cx="520065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00"/>
              </a:lnSpc>
            </a:pPr>
            <a:endParaRPr lang="ru-RU" sz="1020" dirty="0">
              <a:solidFill>
                <a:srgbClr val="2124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6.Осуществлять дезинфекцию транспортных средств и приспособлений, используемых для перевозки туш добытых животных (препараты с содержанием активного хлора не менее 5 %, но лучше использовать специальные дезинфицирующие средства: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Дезконтен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Теотропин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Р+, Хлорамин Б,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РусДез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-Универсал 50 и др.).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7.При транспортировке туш добытых кабанов до мест разделки использовать водонепроницаемые ёмкости в целях недопущения попадания крови или естественных выделений животных на землю или различные поверхности транспортных средств.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8.По завершении охоты и разделки туш кабанов проводить дезинфекцию рук, обуви, ножей, топоров, верёвок и других приспособлений с использованием препаратов, указанных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9.Транспортировку продукции охоты осуществлять в одноразовой непроницаемой таре (полиэтиленовые мешки) в целях недопущения контаминации транспортных средств и одежды кровью, мясным соком и т.д. Для транспортировки использовать только багажные отделения транспортных средств, днище которых оборудовано резиновыми или пластиковыми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корытоподобными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ковриками.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10.Не допускать использование воды, в которой проводилась мойка мяса и субпродуктов от добытых кабанов, в корм свиньям и другим домашним животным. Перед утилизацией такую воду необходимо подвергать кипячению в течение не менее 5 минут или обеззараживанию химическими средствами, указанными в пункте 6.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11.При осуществлении охоты не оставлять на земле остатки пищи.</a:t>
            </a:r>
          </a:p>
          <a:p>
            <a:pPr algn="just">
              <a:lnSpc>
                <a:spcPts val="1020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12.После охоты выстирать одежду горячей водой с температурой не менее 70-80 градусов или прогреть ее при такой же температуре (утюг, баня) и избегать любого контакта с домашними свиньями.</a:t>
            </a:r>
            <a:endParaRPr lang="ru-RU" sz="102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882711"/>
            <a:ext cx="5200650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профилактики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обнаружения павших животных и возникновении подозрения на заболевание кабанов африканской чумой НЕМЕДЛЕНО сообщить в учреждения государственной ветеринарной службы Республики Мордовия или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Министерсво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лесного, охотничьего хозяйства и природопользования Республики Мордовия!</a:t>
            </a:r>
          </a:p>
          <a:p>
            <a:pPr algn="just">
              <a:lnSpc>
                <a:spcPts val="1100"/>
              </a:lnSpc>
              <a:buFont typeface="+mj-lt"/>
              <a:buAutoNum type="arabicPeriod"/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Оказывать содействие ветеринарной службе в отборе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патматериала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утилизации трупов животных в соответствии с установленными требованиями. Либо, соблюдая правила безопасности, самим отобрать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патматериал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утилизировать трупы путем сжигания. Останки обработать хлорной известью и закопать на глубину, недоступную для домашних и диких животных. Все пробы предоставить в районную ветстанцию.</a:t>
            </a:r>
            <a:endParaRPr lang="ru-RU" sz="102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327285"/>
            <a:ext cx="5200650" cy="9900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3.Проводить обязательную ветеринарно-санитарную экспертизу добытых кабанов.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4.Уничтожать внутренности добытых кабанов, шкуры и другие побочные продукты охоты, не используемые в пищу, способом, не допускающим их растаскивание дикими и домашними животными - сжигание.</a:t>
            </a:r>
          </a:p>
          <a:p>
            <a:pPr algn="just">
              <a:lnSpc>
                <a:spcPts val="1024"/>
              </a:lnSpc>
            </a:pP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5.Разделку туш добываемых животных осуществлять в местах, где полы и стены помещений, предназначенных для разделки туш добытых животных, позволяют проводить неоднократную мойку и дезинфекцию.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906" y="2171626"/>
            <a:ext cx="1285405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7853" y="2171626"/>
            <a:ext cx="1231259" cy="776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115" y="2171626"/>
            <a:ext cx="1237731" cy="776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5630" y="3876504"/>
            <a:ext cx="1704026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74637" y="3876504"/>
            <a:ext cx="1574277" cy="13331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83895" y="3876504"/>
            <a:ext cx="1680917" cy="13331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5156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13351" y="6459424"/>
            <a:ext cx="10786901" cy="1182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горячей линии ветеринарной службы Республики Мордовия 8 (</a:t>
            </a:r>
            <a:r>
              <a:rPr lang="en-US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39-45-41, 39-25-51, 39-25-44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4019" y="367350"/>
            <a:ext cx="2436437" cy="279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ЯЩУР!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742" y="727259"/>
            <a:ext cx="5056846" cy="505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Ящур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вирусная, остро протекающая болезнь домашних и диких парнокопытных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характеризующаяся лихорадкой 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афтозными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поражениями слизистой оболочки ротовой полости, кожи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вымяни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конечностей. Болеют крупный рогатый скот, свиньи, овцы, козы и дикие парнокопытные: олени, косули, кабаны. Заболеть ящуром могут и люди.</a:t>
            </a: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ПРЕДУПРЕЖДЕНИЮ ЗАНОСА ВОЗБУДИТЕЛЯ ЯЩУРА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целях предотвращения заноса вируса ящура необходимо: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1.Согласовывать продажу и перемещение животных с государственной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ветеринарнарной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службой;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2.Приобретать животных и продукцию животного происхождения только в местах санкционированной торговли и с ветеринарными сопроводительными документами;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Всех вновь приобретаемых животных регистрировать в органах ветеринарной службы и сельских администрациях и осуществлять обязательное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карантинирование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животных перед вводом в основное стадо;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4.Соблюдать требования зоогигиенических норм и правил содержания животных, приобретать корма из благополучных территорий и проводить их термическую обработку перед скармливанием, оборудовать санитарными пропускниками, дезинфекционными барьерами (ковриками) места въездов (входов) на территорию объектов хозяйства, а также содержать их в рабочем состоянии;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213" algn="just">
              <a:lnSpc>
                <a:spcPts val="1024"/>
              </a:lnSpc>
              <a:spcBef>
                <a:spcPts val="1024"/>
              </a:spcBef>
            </a:pPr>
            <a:endParaRPr lang="ru-RU" sz="1020" spc="13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92453" y="5383037"/>
            <a:ext cx="1902446" cy="181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Березникая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788621" y="5377371"/>
            <a:ext cx="1436099" cy="2291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8(83449)2-12-36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313701" y="5382603"/>
            <a:ext cx="1635063" cy="30798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Б.-</a:t>
            </a:r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8(83447)2-12-72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8(83458)2-24-92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068026" y="5369715"/>
            <a:ext cx="1624145" cy="3076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8(83441)2-11-11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8(83438)2-15-35</a:t>
            </a: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119878" y="5380849"/>
            <a:ext cx="3244414" cy="15050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02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342)39-25-81, 39-25-61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Республиканская ветеринарная </a:t>
            </a:r>
          </a:p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лаборатория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(</a:t>
            </a:r>
            <a:r>
              <a:rPr lang="en-US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199970" y="-97460"/>
            <a:ext cx="108712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Республиканская ветеринарная служба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698048"/>
            <a:ext cx="52006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980" y="2648698"/>
            <a:ext cx="5200650" cy="2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20" dirty="0"/>
          </a:p>
        </p:txBody>
      </p:sp>
      <p:sp>
        <p:nvSpPr>
          <p:cNvPr id="24" name="TextBox 23"/>
          <p:cNvSpPr txBox="1"/>
          <p:nvPr/>
        </p:nvSpPr>
        <p:spPr>
          <a:xfrm>
            <a:off x="99481" y="3942591"/>
            <a:ext cx="47806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00648" y="596836"/>
            <a:ext cx="4958210" cy="4715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9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Обеспечить регулярное проведение дезинфекции мест содержания животных, хранения и приготовления кормов, а также транспортных средств; 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Систематически проводить дератизацию и дезинсекцию животноводческих помещений и складов для хранения кормов;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Обеспечить проведении убоя в аттестованных  пунктах с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предубойным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осмотром животного ветеринарным специалистом. Обеспечить проведение ветеринарно-санитарной экспертизы мяса и продуктов убоя ветеринарным специалистом.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ПРИ ПОДОЗРЕНИИ НА ЗАБОЛЕВАНИЕ ЖИВОТНЫХ ЯЩУРОМ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возникновении подозрения на заболевание животных ящуром руководитель хозяйства (владелец животного) и ветеринарный специалист, обслуживающий хозяйство (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пункт), обязаны немедленно сообщить о возникшем подозрении специалистам государственной ветеринарной службы и до их прибытия в хозяйство (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населенный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пункт):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изолировать больных и подозрительных по заболеванию животных в том же помещении, в котором они находились;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прекратить вывоз с территории хозяйства (фермы) продуктов и сырья животного происхождения, кормов и других грузов.</a:t>
            </a:r>
          </a:p>
          <a:p>
            <a:endParaRPr lang="ru-RU" sz="10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ВАЖНО!!! 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путь инфицирования людей - через сырое молоко больных животных и продукты его переработки, реже через мясо. У лиц, непосредственно контактирующих с больными животными, возможна прямая передача инфекции (при доении, уходе, лечении, убое), воздушно-капельный путь заражения (при дыхании, кашле животных), а также через предметы,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загрязненные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их выделениями. От человека к человеку инфекция не </a:t>
            </a:r>
            <a:r>
              <a:rPr lang="ru-RU" sz="10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передается</a:t>
            </a:r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Дети более восприимчивы к ящуру, чем взрослые.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637" y="1650644"/>
            <a:ext cx="1316339" cy="11761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1572254" y="1616871"/>
            <a:ext cx="1176120" cy="124366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35209" y="1655314"/>
            <a:ext cx="1273798" cy="116678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00000">
            <a:off x="4103954" y="1725400"/>
            <a:ext cx="1171450" cy="10219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3935" y="5215999"/>
            <a:ext cx="6683240" cy="2492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всем вопросам обращайтесь в учреждения государственной ветеринарной службы Республики Мордовия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45133" y="5533848"/>
            <a:ext cx="1622239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2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2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2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2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8(83445)2-20-41</a:t>
            </a:r>
          </a:p>
          <a:p>
            <a:r>
              <a:rPr lang="ru-RU" sz="102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2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105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4752" y="764149"/>
            <a:ext cx="5737404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 ! ВЫСОКОПАТОГЕННЫЙ ГРИПП ПТИЦ!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39936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580561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</a:t>
            </a:r>
            <a:endParaRPr lang="ru-RU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государственной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39-25-41,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</a:t>
            </a:r>
            <a:r>
              <a:rPr lang="ru-RU" sz="1000" b="1" spc="13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39-23-23</a:t>
            </a:r>
            <a:endParaRPr lang="ru-RU" sz="1000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3454" y="44126"/>
            <a:ext cx="1087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Государственная ветеринарная служба Республики Мордовия </a:t>
            </a:r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природопользования  Республики Мордовия</a:t>
            </a:r>
            <a:endParaRPr lang="ru-RU" sz="1600" b="1" spc="13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939561"/>
            <a:ext cx="52095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Грипп птиц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острая вирусная, чрезвычайно заразная болезнь, поражающая все виды домашней птицы. Гриппом может болеть и человек.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заражения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является больная гриппом птица, которая выделяет вирус во внешнюю среду с фекалиями, что даёт возможность заражения птицы через инфицированный корм и воду.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 передаётся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здоровой птице воздушно-капельным путём в результате контакта её с больной, а также через обслуживающий персонал, транспорт, корма, воду, инфицированных вирусом.</a:t>
            </a:r>
          </a:p>
          <a:p>
            <a:pPr algn="just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признаки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для гриппа птиц характерны угнетенное состояние, потеря чувствительности,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синюшность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видимых слизистых оболочек, гребня и сережек. У больной птице наблюдают сонливость, чихание, хрипы, одышку, выделение из носа, слезотечение, взъерошенность оперения.</a:t>
            </a: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водоплавающих птиц характерны припадки, судороги, часто паралич шеи, конечностей и крыльев.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09503" y="963013"/>
            <a:ext cx="51949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 для подозрения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Одновременное заболевание птицы с характерными признаками гриппа в нескольких подворьях населенного пункта.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Повышенный падёж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случаях появления массового заболевания птицы владельцы их обязаны: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-немедленно сообщить по телефону в об этом Республиканскую ветеринарную службу или районную ветеринарную станцию, изолировать больных птиц и не допускать посещения своего подворья другим лицам.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-обеспечить до прилёта перелётной дикой водоплавающей птицы исключительно подворное содержание в личных подворных хозяйствах граждан во всех населенных пунктах, так как при выгульном её содержании не исключён контакт.</a:t>
            </a:r>
          </a:p>
          <a:p>
            <a:endParaRPr lang="ru-RU" sz="10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341" y="3186330"/>
            <a:ext cx="2695580" cy="19737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2949" y="3186330"/>
            <a:ext cx="2452821" cy="197374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1989" y="3186330"/>
            <a:ext cx="2352823" cy="19901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7798" y="3186330"/>
            <a:ext cx="2390888" cy="197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2675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6854" y="484329"/>
            <a:ext cx="3317832" cy="279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600" b="1" spc="4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ОСТОРОЖНО ! БЕШЕНСТВО!</a:t>
            </a:r>
            <a:endParaRPr lang="ru-RU" sz="1600" b="1" spc="4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99481" y="5273858"/>
            <a:ext cx="10165331" cy="1910713"/>
          </a:xfrm>
          <a:prstGeom prst="round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sp>
        <p:nvSpPr>
          <p:cNvPr id="34" name="Прямоугольник 33"/>
          <p:cNvSpPr/>
          <p:nvPr/>
        </p:nvSpPr>
        <p:spPr>
          <a:xfrm>
            <a:off x="366490" y="5279369"/>
            <a:ext cx="1902446" cy="1625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Атюрьевская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8(83454)2-11-86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Ардатовская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8(83431)3-23-24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Атяшевская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8(83434)2-25-23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Дубёнская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8(83447)2-13-71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939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182772" y="5273859"/>
            <a:ext cx="1639936" cy="1638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Ельниковская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8(83444)2-60-14</a:t>
            </a: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Зубово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–Полянская 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8(83458)2-30-69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Инсарская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8-987-680-23-27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Кадошкинская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8(83448)2-34-17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1024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249770" y="5274522"/>
            <a:ext cx="1580561" cy="17962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Кочкуроваская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8(83443)3-01-97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8(83438)2-13-98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 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8(83451)2-47-47</a:t>
            </a:r>
          </a:p>
          <a:p>
            <a:endParaRPr lang="en-US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47107" y="5275454"/>
            <a:ext cx="1998770" cy="118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  <a:endParaRPr lang="en-US" sz="1000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spc="13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</a:rPr>
              <a:t>РВС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8(83445)2-20-41</a:t>
            </a: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24" spc="13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244361" y="5273857"/>
            <a:ext cx="18020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342)29-41-56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</a:t>
            </a:r>
            <a:r>
              <a:rPr lang="en-US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29-31-33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5341" y="6479614"/>
            <a:ext cx="10110618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всем вопросам обращайтесь в учреждения государственной ветеринарной службы Республики Мордовия и Министерство лесного, охотничьего хозяйства и                           природопользования  Республики Мордовия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Телефон горячей линии ветеринарной службы Республики Мордовия 8 (</a:t>
            </a:r>
            <a:r>
              <a:rPr lang="en-US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342) 39-45-41, </a:t>
            </a:r>
          </a:p>
          <a:p>
            <a:pPr algn="ctr"/>
            <a:r>
              <a:rPr lang="ru-RU" sz="1000" b="1" spc="1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лесного, охотничьего хозяйства и  природопользования  Республики Мордовия 8 (8342) 39-23-13</a:t>
            </a:r>
          </a:p>
          <a:p>
            <a:endParaRPr lang="ru-RU" sz="1024" b="1" spc="1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253454" y="44126"/>
            <a:ext cx="10871200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spc="13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Мордовская республиканская ветеринарная служба Республики Мордовия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939561"/>
            <a:ext cx="520950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Бешенство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острое инфекционное заболевание, общее для человека и животных. При отсутствии специального лечения приводит к смерти больного. Вирус бешенства проникает в организм человека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укусе зараженным животным или попадании его слюны на поврежденную поверхность кожи (ссадины, раны, царапины).</a:t>
            </a: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заражения человека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вирусом бешенства являются инфицированные животные (собаки, лисы, волки, ежи, кошки и т.д.)</a:t>
            </a: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нужно делать, если Вас укусило (условно) больное животное?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Промыть разу с мылом. В кротчайшие сроки обратитесь в травматологический пункт! Даже если Вас укусила Ваша собственная собака, кошка или иной домашний питомец, но Вы не уверены в том, что </a:t>
            </a:r>
            <a:r>
              <a:rPr lang="ru-RU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привика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сделана вовремя, обязательно обратитесь к врачу, а животное доставьте в ветеринарную клинику для освидетельствования и вакцинации.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00650" y="3032084"/>
            <a:ext cx="519497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Дикие животные (лисы)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теряют природный страх перед людьми, забегают в населенные пункты и нападают на людей, сельскохозяйственных и домашних животных.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максимально оградить себя от угрозы заражения бешенством, избегайте контактов с уличными (бродячими) животными. Своевременно вакцинируйте своих сельскохозяйственных и домашних животных.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вопросу вакцинации животных против бешенства обращаться в Республиканскую ветеринарную службу Республики Мордовия или в районную ветеринарную станцию.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Помните! ОТ БЕШЕНСТВА НЕ ВЫЗДАРАВЛЮВАЮТ!</a:t>
            </a:r>
          </a:p>
          <a:p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xmlns="" val="3021117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72730" y="190416"/>
            <a:ext cx="3081164" cy="2831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7544" algn="ctr">
              <a:lnSpc>
                <a:spcPts val="1391"/>
              </a:lnSpc>
              <a:spcBef>
                <a:spcPts val="2048"/>
              </a:spcBef>
              <a:spcAft>
                <a:spcPts val="1203"/>
              </a:spcAft>
            </a:pPr>
            <a:r>
              <a:rPr lang="ru-RU" sz="1700" b="1" i="1" spc="4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 ПЧЕЛОВОДАМ!</a:t>
            </a:r>
            <a:endParaRPr lang="ru-RU" sz="1700" b="1" i="1" spc="4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55294"/>
            <a:ext cx="5004552" cy="494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Пчелосемьи подлежат обязательной идентификации и учету Согласно Приказа Министерства сельского хозяйства РФ от 22 апреля 2016г. №161 «Об утверждении Перечня видов животных, подлежащих идентификации и учету».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Необходимо соблюдать «Ветеринарные правила содержания медоносных пчел в целях их воспроизводства, выращивания, реализации и использования для опыления сельскохозяйственных энтомофильных растений и получения продукции пчеловодства» (утверждены приказом Минсельхоза России от 19.05.2016 №194) и </a:t>
            </a:r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 о мероприятиях по предупреждению и ликвидации болезней, отравлений и основных вредителей пчел» (утверждено Департаментом ветеринарии 17.08.1998 г. № 13-4-2/1362).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850" dirty="0">
              <a:solidFill>
                <a:srgbClr val="22252D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Всем владельцам пасек независимо от ведомственной принадлежности и формы собственности необходимо иметь ветеринарно-санитарный паспорт пасеки, где фиксируется санитарное состояние пасеки, сведения о проводимых профилактических мероприятиях и диагностических исследованиях пчел. 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Паспорт подписывается главным ветеринарным врачом района и владельцем пасеки и заверяется печатью районной (городской) станции по борьбе с болезнями животных. Обследование пасеки проводят один раз в год  весной. С профилактической целью весной до 15 мая отбирают в лабораторию для исследования подмор пчёл на паразитарные заболевания (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акарапидоз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варроатоз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нозематоз) выборочно от 10% семей пчёл пасеки (образец пробы 200 гр.). При подозрении на инфекционные заболевания (</a:t>
            </a:r>
            <a:r>
              <a:rPr lang="ru-RU" sz="850" dirty="0" err="1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аскофероз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аспергиллез, американский и европейский гнильцы) отбираются  образцы сотов размером 10x15 см с поражённым расплодом. Срок доставки отобранных проб на исследование в ветеринарную лабораторию не должен превышать одних суток с момента отбора материала. Для реализации меда к вышеперечисленному добавляется и ветеринарно-санитарная экспертиза меда.</a:t>
            </a:r>
          </a:p>
          <a:p>
            <a:pPr algn="just">
              <a:lnSpc>
                <a:spcPct val="115000"/>
              </a:lnSpc>
            </a:pPr>
            <a:r>
              <a:rPr lang="ru-RU" sz="850" b="1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зарегистрировать пасеку в администрации сельского поселения муниципального района, где должно быть зафиксировано: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наличие ветеринарно-санитарного паспорта пасеки;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место расположения пасеки;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количество ульев;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ФИО владельца пчел, контактный телефон.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Иметь номера телефонов администрации сельского поселения и ветеринарной службы в целях своевременного оповещения при подозрении (возникновении) заболевания пчел.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Обеспечить своевременное оповещение руководителя хозяйства, агрономическую, ветеринарную службу и администрацию сельского поселения об организации пасеки.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413" y="329051"/>
            <a:ext cx="10404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70"/>
              </a:spcBef>
              <a:spcAft>
                <a:spcPts val="1270"/>
              </a:spcAft>
            </a:pPr>
            <a:r>
              <a:rPr lang="ru-RU" b="1" i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требования, которые обязаны соблюдать владельцы пчёл: 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30800" y="655294"/>
            <a:ext cx="5080001" cy="4652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Пасеки комплектуют только здоровыми пчелиными семьями из благополучных по заразным болезням пчелиных хозяйств на основании документов, подтверждающих их благополучие.</a:t>
            </a:r>
            <a:r>
              <a:rPr lang="ru-RU" sz="8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Завозимые пчелы, а также рои неизвестного происхождения, размещаются на изолированной пасеке на расстоянии не менее 5 км от других пасек и выдерживаются с целью проведения необходимых ветеринарных мероприятий (далее - </a:t>
            </a:r>
            <a:r>
              <a:rPr lang="ru-RU" sz="850" b="1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карантинирование</a:t>
            </a:r>
            <a:r>
              <a:rPr lang="ru-RU" sz="85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течение 30 календарных дней. В период </a:t>
            </a:r>
            <a:r>
              <a:rPr lang="ru-RU" sz="85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карантинирования</a:t>
            </a:r>
            <a:r>
              <a:rPr lang="ru-RU" sz="85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проводятся клинический осмотр пчел, диагностические исследования и обработки, предусмотренные соответствующим планом диагностических исследований, ветеринарно-профилактических и противоэпизоотических мероприятий.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Реализацию семей пчёл, пакетов, маток с пасек осуществляют только после тщательного их осмотра ветеринарным специалистом и получения ветеринарных сопроводительных документов.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8. О заболевании или гибели пчелиных семей пчеловоды общественных и индивидуальных пасек обязаны немедленно сообщить ветеринарному специалисту, обслуживающему хозяйство (населенный пункт).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Обеспечивать организацию и проведение всех необходимых ветеринарных мероприятий в отношении пчёл и пчелиных пасек. 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пасеках.</a:t>
            </a:r>
            <a:r>
              <a:rPr lang="ru-RU" sz="8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период обработки пчеловоду необходимо вывезти пасеку в безопасное место или изолировать пчел в ульях на срок, предусмотренный ограничениями при применении пестицидов.</a:t>
            </a: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ветеринарии.</a:t>
            </a:r>
          </a:p>
          <a:p>
            <a:pPr algn="just">
              <a:spcAft>
                <a:spcPts val="100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При подозрении отравления пчел пестицидами собирается комиссия для обследования пасеки и отбора проб для дальнейшей диагностики. В состав комиссии должны входить: владелец пострадавшей пасеки, представитель ветеринарной службы района, представитель местной администрации, представитель агропредприятия поля которого были обработаны, участковый полицейский.</a:t>
            </a:r>
            <a:endParaRPr lang="ru-RU" sz="85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85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Пчелы, содержащиеся в общественных и индивидуальных хозяйствах,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мероприятий. </a:t>
            </a:r>
            <a:endParaRPr lang="ru-RU" sz="8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6862" y="5638575"/>
            <a:ext cx="16271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8(83431)3-23-24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Атюрьевская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8(83454)2-11-86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Атяшевская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8(83434)2-25-23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Большеберезниковская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Большеинатовская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83197" y="5638574"/>
            <a:ext cx="1346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Дубёнская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8(83447)2-12-72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8(83444)2-60-14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Зубово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-Полянская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8(83458)2-24-92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Инсарская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8(83449)2-12-36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71020" y="5634093"/>
            <a:ext cx="13430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Кадошкинская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8(83448)2-34-17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Кочкуровская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8(83441)2-11-11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18943" y="5634093"/>
            <a:ext cx="13057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8(83445)2-15-35</a:t>
            </a:r>
          </a:p>
          <a:p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8(83445)2-23-92</a:t>
            </a:r>
          </a:p>
          <a:p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49579" y="5598442"/>
            <a:ext cx="15613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pPr>
              <a:lnSpc>
                <a:spcPct val="11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  <a:endParaRPr 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8(8342)39-25-61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pPr>
              <a:lnSpc>
                <a:spcPct val="10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8(82442)29-36-16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293692" y="5569628"/>
            <a:ext cx="2198687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Республиканское</a:t>
            </a:r>
          </a:p>
          <a:p>
            <a:pPr>
              <a:lnSpc>
                <a:spcPct val="110000"/>
              </a:lnSpc>
            </a:pP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Пчеловодов «Мордовский Мёд»</a:t>
            </a:r>
          </a:p>
          <a:p>
            <a:pPr>
              <a:lnSpc>
                <a:spcPct val="11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(8342) 25-76-80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-66676" y="6999652"/>
            <a:ext cx="104013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«Мордовский Мёд»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134" y="5489574"/>
            <a:ext cx="10286491" cy="1799274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 sz="1536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59431" y="6135987"/>
            <a:ext cx="1142822" cy="409774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7275818" y="6522598"/>
            <a:ext cx="310694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00" b="1" dirty="0"/>
              <a:t>(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выявления заболевания или гибели пчелосемей)</a:t>
            </a:r>
          </a:p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 ветеринарная служба Республики Мордовия</a:t>
            </a:r>
            <a:endParaRPr lang="en-US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(8342) 39-25-41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62689" y="25400"/>
            <a:ext cx="1148112" cy="672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69" y="0"/>
            <a:ext cx="1229559" cy="698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91478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0"/>
            <a:ext cx="3657600" cy="2780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Реализацию семей пчёл, пакетов, маток с пасек осуществляют только после тщательного их осмотра ветеринарным специалистом и получения ветеринарных сопроводительных документов.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8. О заболевании или гибели пчелиных семей пчеловоды общественных и индивидуальных пасек обязаны немедленно сообщить ветеринарному специалисту, обслуживающему хозяйство (населенный пункт).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Обеспечивать организацию и проведение всех необходимых ветеринарных мероприятий в отношении пчёл и пчелиных пасек. 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пасеках.</a:t>
            </a:r>
            <a:r>
              <a:rPr lang="ru-RU" sz="7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период обработки пчеловоду необходимо вывезти пасеку в безопасное место или изолировать пчел в ульях на срок, предусмотренный ограничениями при применении ядохимиката.</a:t>
            </a:r>
          </a:p>
          <a:p>
            <a:pPr algn="just">
              <a:spcAft>
                <a:spcPts val="100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ветеринарии.</a:t>
            </a:r>
            <a:endParaRPr lang="ru-RU" sz="7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700" dirty="0">
                <a:solidFill>
                  <a:srgbClr val="22252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Пчелы, содержащиеся в общественных и индивидуальных хозяйствах,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мероприятий. </a:t>
            </a:r>
            <a:endParaRPr lang="ru-RU" sz="7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15" y="4984119"/>
            <a:ext cx="18605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8(83431)3-23-24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Атюрьевская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8(83454)2-11-86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Атяшевская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8(83434)2-25-23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Большеберезниковская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8(83436)2-31-95</a:t>
            </a:r>
          </a:p>
          <a:p>
            <a:pPr>
              <a:lnSpc>
                <a:spcPct val="100000"/>
              </a:lnSpc>
            </a:pPr>
            <a:r>
              <a:rPr lang="ru-RU" sz="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Большеинатовская</a:t>
            </a:r>
            <a:r>
              <a:rPr lang="ru-RU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00000"/>
              </a:lnSpc>
            </a:pPr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8(83442)2-12-45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60142" y="4991313"/>
            <a:ext cx="16113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Дубёнская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8(83447)2-12-72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Ельниковская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8(83444)2-60-14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Зубово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-Полянская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8(83458)2-24-92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Инсарская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8(83449)2-12-36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Ичалковская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8(83433)2-17-25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87966" y="4969479"/>
            <a:ext cx="16827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Кадошкинская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8(83448)2-34-17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Ковылкинская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8(83453)2-19-97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Кочкуровская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8(83439)2-18-24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Краснослободская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8(83443)3-00-68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Лямбирская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8(83441)2-11-11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07598" y="4966142"/>
            <a:ext cx="15906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Ромодановская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8(83445)2-15-35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Рузаевская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8(83451)6-71-61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Старошайговская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8(83432)2-12-31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Темниковская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8(83445)2-23-92</a:t>
            </a:r>
          </a:p>
          <a:p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Теньгушевская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8(83446)2-10-79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35713" y="4938447"/>
            <a:ext cx="177958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Торбеевская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8(83456)2-12-39</a:t>
            </a:r>
          </a:p>
          <a:p>
            <a:pPr>
              <a:lnSpc>
                <a:spcPct val="110000"/>
              </a:lnSpc>
            </a:pPr>
            <a:r>
              <a:rPr lang="ru-RU" sz="1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Чамзинская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РВС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8(83437)2-14-91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ГБУ Мордовская РСББЖ</a:t>
            </a:r>
            <a:endParaRPr 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8(8342)39-25-61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Мордовская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Республиканская</a:t>
            </a:r>
          </a:p>
          <a:p>
            <a:pPr>
              <a:lnSpc>
                <a:spcPct val="10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ветеринарная лаборатория</a:t>
            </a:r>
          </a:p>
          <a:p>
            <a:pPr>
              <a:lnSpc>
                <a:spcPct val="10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8(82442)29-36-16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6594020"/>
            <a:ext cx="104044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«Мордовский Мёд»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803801" y="4938447"/>
            <a:ext cx="2664512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Республиканское</a:t>
            </a:r>
          </a:p>
          <a:p>
            <a:pPr>
              <a:lnSpc>
                <a:spcPct val="110000"/>
              </a:lnSpc>
            </a:pP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Пчеловодов «Мордовский Мёд»</a:t>
            </a:r>
          </a:p>
          <a:p>
            <a:pPr>
              <a:lnSpc>
                <a:spcPct val="110000"/>
              </a:lnSpc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 (8342) 25-76-80</a:t>
            </a:r>
          </a:p>
          <a:p>
            <a:pPr>
              <a:lnSpc>
                <a:spcPct val="110000"/>
              </a:lnSpc>
            </a:pP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39733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2596</TotalTime>
  <Words>2923</Words>
  <Application>Microsoft Office PowerPoint</Application>
  <PresentationFormat>Произвольный</PresentationFormat>
  <Paragraphs>475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devaysentry@outlook.com</dc:creator>
  <cp:lastModifiedBy>User</cp:lastModifiedBy>
  <cp:revision>127</cp:revision>
  <cp:lastPrinted>2023-10-12T07:55:29Z</cp:lastPrinted>
  <dcterms:created xsi:type="dcterms:W3CDTF">2020-04-22T05:54:50Z</dcterms:created>
  <dcterms:modified xsi:type="dcterms:W3CDTF">2023-10-13T05:52:56Z</dcterms:modified>
</cp:coreProperties>
</file>