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8" r:id="rId2"/>
  </p:sldIdLst>
  <p:sldSz cx="10404475" cy="7315200"/>
  <p:notesSz cx="6858000" cy="99472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302" userDrawn="1">
          <p15:clr>
            <a:srgbClr val="A4A3A4"/>
          </p15:clr>
        </p15:guide>
        <p15:guide id="2" pos="327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-1344" y="-86"/>
      </p:cViewPr>
      <p:guideLst>
        <p:guide orient="horz" pos="3302"/>
        <p:guide pos="327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98475"/>
          </a:xfrm>
          <a:prstGeom prst="rect">
            <a:avLst/>
          </a:prstGeom>
        </p:spPr>
        <p:txBody>
          <a:bodyPr vert="horz" lIns="91429" tIns="45714" rIns="91429" bIns="45714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4" y="1"/>
            <a:ext cx="2971800" cy="498475"/>
          </a:xfrm>
          <a:prstGeom prst="rect">
            <a:avLst/>
          </a:prstGeom>
        </p:spPr>
        <p:txBody>
          <a:bodyPr vert="horz" lIns="91429" tIns="45714" rIns="91429" bIns="45714" rtlCol="0"/>
          <a:lstStyle>
            <a:lvl1pPr algn="r">
              <a:defRPr sz="1200"/>
            </a:lvl1pPr>
          </a:lstStyle>
          <a:p>
            <a:fld id="{1F9DF989-2826-4AD2-8F1D-CABFD665DAF6}" type="datetimeFigureOut">
              <a:rPr lang="ru-RU" smtClean="0"/>
              <a:pPr/>
              <a:t>06.02.2024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41400" y="1243013"/>
            <a:ext cx="47752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9" tIns="45714" rIns="91429" bIns="45714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1" y="4787900"/>
            <a:ext cx="5486400" cy="3916363"/>
          </a:xfrm>
          <a:prstGeom prst="rect">
            <a:avLst/>
          </a:prstGeom>
        </p:spPr>
        <p:txBody>
          <a:bodyPr vert="horz" lIns="91429" tIns="45714" rIns="91429" bIns="45714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801"/>
            <a:ext cx="2971800" cy="498475"/>
          </a:xfrm>
          <a:prstGeom prst="rect">
            <a:avLst/>
          </a:prstGeom>
        </p:spPr>
        <p:txBody>
          <a:bodyPr vert="horz" lIns="91429" tIns="45714" rIns="91429" bIns="45714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4" y="9448801"/>
            <a:ext cx="2971800" cy="498475"/>
          </a:xfrm>
          <a:prstGeom prst="rect">
            <a:avLst/>
          </a:prstGeom>
        </p:spPr>
        <p:txBody>
          <a:bodyPr vert="horz" lIns="91429" tIns="45714" rIns="91429" bIns="45714" rtlCol="0" anchor="b"/>
          <a:lstStyle>
            <a:lvl1pPr algn="r">
              <a:defRPr sz="1200"/>
            </a:lvl1pPr>
          </a:lstStyle>
          <a:p>
            <a:fld id="{8558B16F-9163-4538-868C-F143182812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206843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58B16F-9163-4538-868C-F14318281252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07375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0336" y="1197187"/>
            <a:ext cx="8843804" cy="2546773"/>
          </a:xfrm>
        </p:spPr>
        <p:txBody>
          <a:bodyPr anchor="b"/>
          <a:lstStyle>
            <a:lvl1pPr algn="ctr">
              <a:defRPr sz="6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00560" y="3842174"/>
            <a:ext cx="7803356" cy="1766146"/>
          </a:xfrm>
        </p:spPr>
        <p:txBody>
          <a:bodyPr/>
          <a:lstStyle>
            <a:lvl1pPr marL="0" indent="0" algn="ctr">
              <a:buNone/>
              <a:defRPr sz="2560"/>
            </a:lvl1pPr>
            <a:lvl2pPr marL="487695" indent="0" algn="ctr">
              <a:buNone/>
              <a:defRPr sz="2133"/>
            </a:lvl2pPr>
            <a:lvl3pPr marL="975390" indent="0" algn="ctr">
              <a:buNone/>
              <a:defRPr sz="1920"/>
            </a:lvl3pPr>
            <a:lvl4pPr marL="1463086" indent="0" algn="ctr">
              <a:buNone/>
              <a:defRPr sz="1707"/>
            </a:lvl4pPr>
            <a:lvl5pPr marL="1950781" indent="0" algn="ctr">
              <a:buNone/>
              <a:defRPr sz="1707"/>
            </a:lvl5pPr>
            <a:lvl6pPr marL="2438476" indent="0" algn="ctr">
              <a:buNone/>
              <a:defRPr sz="1707"/>
            </a:lvl6pPr>
            <a:lvl7pPr marL="2926171" indent="0" algn="ctr">
              <a:buNone/>
              <a:defRPr sz="1707"/>
            </a:lvl7pPr>
            <a:lvl8pPr marL="3413867" indent="0" algn="ctr">
              <a:buNone/>
              <a:defRPr sz="1707"/>
            </a:lvl8pPr>
            <a:lvl9pPr marL="3901562" indent="0" algn="ctr">
              <a:buNone/>
              <a:defRPr sz="1707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23E62-6ED6-441D-9019-5A8D1A20D7FC}" type="datetimeFigureOut">
              <a:rPr lang="ru-RU" smtClean="0"/>
              <a:pPr/>
              <a:t>06.02.2024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32281-3207-4D4A-8B7F-DD26FCB0BA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213575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23E62-6ED6-441D-9019-5A8D1A20D7FC}" type="datetimeFigureOut">
              <a:rPr lang="ru-RU" smtClean="0"/>
              <a:pPr/>
              <a:t>06.02.2024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32281-3207-4D4A-8B7F-DD26FCB0BA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13321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45703" y="389467"/>
            <a:ext cx="2243465" cy="619929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5308" y="389467"/>
            <a:ext cx="6600339" cy="619929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23E62-6ED6-441D-9019-5A8D1A20D7FC}" type="datetimeFigureOut">
              <a:rPr lang="ru-RU" smtClean="0"/>
              <a:pPr/>
              <a:t>06.02.2024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32281-3207-4D4A-8B7F-DD26FCB0BA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14363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23E62-6ED6-441D-9019-5A8D1A20D7FC}" type="datetimeFigureOut">
              <a:rPr lang="ru-RU" smtClean="0"/>
              <a:pPr/>
              <a:t>06.02.2024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32281-3207-4D4A-8B7F-DD26FCB0BA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25302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9889" y="1823722"/>
            <a:ext cx="8973860" cy="3042919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9889" y="4895429"/>
            <a:ext cx="8973860" cy="1600199"/>
          </a:xfrm>
        </p:spPr>
        <p:txBody>
          <a:bodyPr/>
          <a:lstStyle>
            <a:lvl1pPr marL="0" indent="0">
              <a:buNone/>
              <a:defRPr sz="2560">
                <a:solidFill>
                  <a:schemeClr val="tx1"/>
                </a:solidFill>
              </a:defRPr>
            </a:lvl1pPr>
            <a:lvl2pPr marL="487695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2pPr>
            <a:lvl3pPr marL="97539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3pPr>
            <a:lvl4pPr marL="1463086" indent="0">
              <a:buNone/>
              <a:defRPr sz="1707">
                <a:solidFill>
                  <a:schemeClr val="tx1">
                    <a:tint val="75000"/>
                  </a:schemeClr>
                </a:solidFill>
              </a:defRPr>
            </a:lvl4pPr>
            <a:lvl5pPr marL="1950781" indent="0">
              <a:buNone/>
              <a:defRPr sz="1707">
                <a:solidFill>
                  <a:schemeClr val="tx1">
                    <a:tint val="75000"/>
                  </a:schemeClr>
                </a:solidFill>
              </a:defRPr>
            </a:lvl5pPr>
            <a:lvl6pPr marL="2438476" indent="0">
              <a:buNone/>
              <a:defRPr sz="1707">
                <a:solidFill>
                  <a:schemeClr val="tx1">
                    <a:tint val="75000"/>
                  </a:schemeClr>
                </a:solidFill>
              </a:defRPr>
            </a:lvl6pPr>
            <a:lvl7pPr marL="2926171" indent="0">
              <a:buNone/>
              <a:defRPr sz="1707">
                <a:solidFill>
                  <a:schemeClr val="tx1">
                    <a:tint val="75000"/>
                  </a:schemeClr>
                </a:solidFill>
              </a:defRPr>
            </a:lvl7pPr>
            <a:lvl8pPr marL="3413867" indent="0">
              <a:buNone/>
              <a:defRPr sz="1707">
                <a:solidFill>
                  <a:schemeClr val="tx1">
                    <a:tint val="75000"/>
                  </a:schemeClr>
                </a:solidFill>
              </a:defRPr>
            </a:lvl8pPr>
            <a:lvl9pPr marL="3901562" indent="0">
              <a:buNone/>
              <a:defRPr sz="170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23E62-6ED6-441D-9019-5A8D1A20D7FC}" type="datetimeFigureOut">
              <a:rPr lang="ru-RU" smtClean="0"/>
              <a:pPr/>
              <a:t>06.02.2024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32281-3207-4D4A-8B7F-DD26FCB0BA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493942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5308" y="1947333"/>
            <a:ext cx="4421902" cy="464142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67265" y="1947333"/>
            <a:ext cx="4421902" cy="464142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23E62-6ED6-441D-9019-5A8D1A20D7FC}" type="datetimeFigureOut">
              <a:rPr lang="ru-RU" smtClean="0"/>
              <a:pPr/>
              <a:t>06.02.2024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32281-3207-4D4A-8B7F-DD26FCB0BA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675413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6663" y="389468"/>
            <a:ext cx="8973860" cy="141393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664" y="1793241"/>
            <a:ext cx="4401580" cy="878839"/>
          </a:xfrm>
        </p:spPr>
        <p:txBody>
          <a:bodyPr anchor="b"/>
          <a:lstStyle>
            <a:lvl1pPr marL="0" indent="0">
              <a:buNone/>
              <a:defRPr sz="2560" b="1"/>
            </a:lvl1pPr>
            <a:lvl2pPr marL="487695" indent="0">
              <a:buNone/>
              <a:defRPr sz="2133" b="1"/>
            </a:lvl2pPr>
            <a:lvl3pPr marL="975390" indent="0">
              <a:buNone/>
              <a:defRPr sz="1920" b="1"/>
            </a:lvl3pPr>
            <a:lvl4pPr marL="1463086" indent="0">
              <a:buNone/>
              <a:defRPr sz="1707" b="1"/>
            </a:lvl4pPr>
            <a:lvl5pPr marL="1950781" indent="0">
              <a:buNone/>
              <a:defRPr sz="1707" b="1"/>
            </a:lvl5pPr>
            <a:lvl6pPr marL="2438476" indent="0">
              <a:buNone/>
              <a:defRPr sz="1707" b="1"/>
            </a:lvl6pPr>
            <a:lvl7pPr marL="2926171" indent="0">
              <a:buNone/>
              <a:defRPr sz="1707" b="1"/>
            </a:lvl7pPr>
            <a:lvl8pPr marL="3413867" indent="0">
              <a:buNone/>
              <a:defRPr sz="1707" b="1"/>
            </a:lvl8pPr>
            <a:lvl9pPr marL="3901562" indent="0">
              <a:buNone/>
              <a:defRPr sz="1707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6664" y="2672080"/>
            <a:ext cx="4401580" cy="393022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67266" y="1793241"/>
            <a:ext cx="4423257" cy="878839"/>
          </a:xfrm>
        </p:spPr>
        <p:txBody>
          <a:bodyPr anchor="b"/>
          <a:lstStyle>
            <a:lvl1pPr marL="0" indent="0">
              <a:buNone/>
              <a:defRPr sz="2560" b="1"/>
            </a:lvl1pPr>
            <a:lvl2pPr marL="487695" indent="0">
              <a:buNone/>
              <a:defRPr sz="2133" b="1"/>
            </a:lvl2pPr>
            <a:lvl3pPr marL="975390" indent="0">
              <a:buNone/>
              <a:defRPr sz="1920" b="1"/>
            </a:lvl3pPr>
            <a:lvl4pPr marL="1463086" indent="0">
              <a:buNone/>
              <a:defRPr sz="1707" b="1"/>
            </a:lvl4pPr>
            <a:lvl5pPr marL="1950781" indent="0">
              <a:buNone/>
              <a:defRPr sz="1707" b="1"/>
            </a:lvl5pPr>
            <a:lvl6pPr marL="2438476" indent="0">
              <a:buNone/>
              <a:defRPr sz="1707" b="1"/>
            </a:lvl6pPr>
            <a:lvl7pPr marL="2926171" indent="0">
              <a:buNone/>
              <a:defRPr sz="1707" b="1"/>
            </a:lvl7pPr>
            <a:lvl8pPr marL="3413867" indent="0">
              <a:buNone/>
              <a:defRPr sz="1707" b="1"/>
            </a:lvl8pPr>
            <a:lvl9pPr marL="3901562" indent="0">
              <a:buNone/>
              <a:defRPr sz="1707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67266" y="2672080"/>
            <a:ext cx="4423257" cy="393022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23E62-6ED6-441D-9019-5A8D1A20D7FC}" type="datetimeFigureOut">
              <a:rPr lang="ru-RU" smtClean="0"/>
              <a:pPr/>
              <a:t>06.02.2024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32281-3207-4D4A-8B7F-DD26FCB0BA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145147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23E62-6ED6-441D-9019-5A8D1A20D7FC}" type="datetimeFigureOut">
              <a:rPr lang="ru-RU" smtClean="0"/>
              <a:pPr/>
              <a:t>06.02.2024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32281-3207-4D4A-8B7F-DD26FCB0BA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420055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23E62-6ED6-441D-9019-5A8D1A20D7FC}" type="datetimeFigureOut">
              <a:rPr lang="ru-RU" smtClean="0"/>
              <a:pPr/>
              <a:t>06.02.2024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32281-3207-4D4A-8B7F-DD26FCB0BA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74244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6663" y="487680"/>
            <a:ext cx="3355714" cy="1706880"/>
          </a:xfrm>
        </p:spPr>
        <p:txBody>
          <a:bodyPr anchor="b"/>
          <a:lstStyle>
            <a:lvl1pPr>
              <a:defRPr sz="3413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23257" y="1053255"/>
            <a:ext cx="5267265" cy="5198533"/>
          </a:xfrm>
        </p:spPr>
        <p:txBody>
          <a:bodyPr/>
          <a:lstStyle>
            <a:lvl1pPr>
              <a:defRPr sz="3413"/>
            </a:lvl1pPr>
            <a:lvl2pPr>
              <a:defRPr sz="2987"/>
            </a:lvl2pPr>
            <a:lvl3pPr>
              <a:defRPr sz="256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663" y="2194560"/>
            <a:ext cx="3355714" cy="4065694"/>
          </a:xfrm>
        </p:spPr>
        <p:txBody>
          <a:bodyPr/>
          <a:lstStyle>
            <a:lvl1pPr marL="0" indent="0">
              <a:buNone/>
              <a:defRPr sz="1707"/>
            </a:lvl1pPr>
            <a:lvl2pPr marL="487695" indent="0">
              <a:buNone/>
              <a:defRPr sz="1493"/>
            </a:lvl2pPr>
            <a:lvl3pPr marL="975390" indent="0">
              <a:buNone/>
              <a:defRPr sz="1280"/>
            </a:lvl3pPr>
            <a:lvl4pPr marL="1463086" indent="0">
              <a:buNone/>
              <a:defRPr sz="1067"/>
            </a:lvl4pPr>
            <a:lvl5pPr marL="1950781" indent="0">
              <a:buNone/>
              <a:defRPr sz="1067"/>
            </a:lvl5pPr>
            <a:lvl6pPr marL="2438476" indent="0">
              <a:buNone/>
              <a:defRPr sz="1067"/>
            </a:lvl6pPr>
            <a:lvl7pPr marL="2926171" indent="0">
              <a:buNone/>
              <a:defRPr sz="1067"/>
            </a:lvl7pPr>
            <a:lvl8pPr marL="3413867" indent="0">
              <a:buNone/>
              <a:defRPr sz="1067"/>
            </a:lvl8pPr>
            <a:lvl9pPr marL="3901562" indent="0">
              <a:buNone/>
              <a:defRPr sz="1067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23E62-6ED6-441D-9019-5A8D1A20D7FC}" type="datetimeFigureOut">
              <a:rPr lang="ru-RU" smtClean="0"/>
              <a:pPr/>
              <a:t>06.02.2024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32281-3207-4D4A-8B7F-DD26FCB0BA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93368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6663" y="487680"/>
            <a:ext cx="3355714" cy="1706880"/>
          </a:xfrm>
        </p:spPr>
        <p:txBody>
          <a:bodyPr anchor="b"/>
          <a:lstStyle>
            <a:lvl1pPr>
              <a:defRPr sz="3413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23257" y="1053255"/>
            <a:ext cx="5267265" cy="5198533"/>
          </a:xfrm>
        </p:spPr>
        <p:txBody>
          <a:bodyPr anchor="t"/>
          <a:lstStyle>
            <a:lvl1pPr marL="0" indent="0">
              <a:buNone/>
              <a:defRPr sz="3413"/>
            </a:lvl1pPr>
            <a:lvl2pPr marL="487695" indent="0">
              <a:buNone/>
              <a:defRPr sz="2987"/>
            </a:lvl2pPr>
            <a:lvl3pPr marL="975390" indent="0">
              <a:buNone/>
              <a:defRPr sz="2560"/>
            </a:lvl3pPr>
            <a:lvl4pPr marL="1463086" indent="0">
              <a:buNone/>
              <a:defRPr sz="2133"/>
            </a:lvl4pPr>
            <a:lvl5pPr marL="1950781" indent="0">
              <a:buNone/>
              <a:defRPr sz="2133"/>
            </a:lvl5pPr>
            <a:lvl6pPr marL="2438476" indent="0">
              <a:buNone/>
              <a:defRPr sz="2133"/>
            </a:lvl6pPr>
            <a:lvl7pPr marL="2926171" indent="0">
              <a:buNone/>
              <a:defRPr sz="2133"/>
            </a:lvl7pPr>
            <a:lvl8pPr marL="3413867" indent="0">
              <a:buNone/>
              <a:defRPr sz="2133"/>
            </a:lvl8pPr>
            <a:lvl9pPr marL="3901562" indent="0">
              <a:buNone/>
              <a:defRPr sz="2133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663" y="2194560"/>
            <a:ext cx="3355714" cy="4065694"/>
          </a:xfrm>
        </p:spPr>
        <p:txBody>
          <a:bodyPr/>
          <a:lstStyle>
            <a:lvl1pPr marL="0" indent="0">
              <a:buNone/>
              <a:defRPr sz="1707"/>
            </a:lvl1pPr>
            <a:lvl2pPr marL="487695" indent="0">
              <a:buNone/>
              <a:defRPr sz="1493"/>
            </a:lvl2pPr>
            <a:lvl3pPr marL="975390" indent="0">
              <a:buNone/>
              <a:defRPr sz="1280"/>
            </a:lvl3pPr>
            <a:lvl4pPr marL="1463086" indent="0">
              <a:buNone/>
              <a:defRPr sz="1067"/>
            </a:lvl4pPr>
            <a:lvl5pPr marL="1950781" indent="0">
              <a:buNone/>
              <a:defRPr sz="1067"/>
            </a:lvl5pPr>
            <a:lvl6pPr marL="2438476" indent="0">
              <a:buNone/>
              <a:defRPr sz="1067"/>
            </a:lvl6pPr>
            <a:lvl7pPr marL="2926171" indent="0">
              <a:buNone/>
              <a:defRPr sz="1067"/>
            </a:lvl7pPr>
            <a:lvl8pPr marL="3413867" indent="0">
              <a:buNone/>
              <a:defRPr sz="1067"/>
            </a:lvl8pPr>
            <a:lvl9pPr marL="3901562" indent="0">
              <a:buNone/>
              <a:defRPr sz="1067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23E62-6ED6-441D-9019-5A8D1A20D7FC}" type="datetimeFigureOut">
              <a:rPr lang="ru-RU" smtClean="0"/>
              <a:pPr/>
              <a:t>06.02.2024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32281-3207-4D4A-8B7F-DD26FCB0BA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338437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15308" y="389468"/>
            <a:ext cx="8973860" cy="14139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5308" y="1947333"/>
            <a:ext cx="8973860" cy="46414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5308" y="6780108"/>
            <a:ext cx="2341007" cy="3894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923E62-6ED6-441D-9019-5A8D1A20D7FC}" type="datetimeFigureOut">
              <a:rPr lang="ru-RU" smtClean="0"/>
              <a:pPr/>
              <a:t>06.02.2024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46483" y="6780108"/>
            <a:ext cx="3511510" cy="3894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48160" y="6780108"/>
            <a:ext cx="2341007" cy="3894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32281-3207-4D4A-8B7F-DD26FCB0BA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7235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75390" rtl="0" eaLnBrk="1" latinLnBrk="0" hangingPunct="1">
        <a:lnSpc>
          <a:spcPct val="90000"/>
        </a:lnSpc>
        <a:spcBef>
          <a:spcPct val="0"/>
        </a:spcBef>
        <a:buNone/>
        <a:defRPr sz="469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3848" indent="-243848" algn="l" defTabSz="975390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2987" kern="1200">
          <a:solidFill>
            <a:schemeClr val="tx1"/>
          </a:solidFill>
          <a:latin typeface="+mn-lt"/>
          <a:ea typeface="+mn-ea"/>
          <a:cs typeface="+mn-cs"/>
        </a:defRPr>
      </a:lvl1pPr>
      <a:lvl2pPr marL="731543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38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3pPr>
      <a:lvl4pPr marL="1706933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4pPr>
      <a:lvl5pPr marL="2194629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5pPr>
      <a:lvl6pPr marL="2682324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6pPr>
      <a:lvl7pPr marL="3170019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7pPr>
      <a:lvl8pPr marL="3657714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8pPr>
      <a:lvl9pPr marL="4145410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1pPr>
      <a:lvl2pPr marL="487695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2pPr>
      <a:lvl3pPr marL="975390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3pPr>
      <a:lvl4pPr marL="1463086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4pPr>
      <a:lvl5pPr marL="1950781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5pPr>
      <a:lvl6pPr marL="2438476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6pPr>
      <a:lvl7pPr marL="2926171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7pPr>
      <a:lvl8pPr marL="3413867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8pPr>
      <a:lvl9pPr marL="3901562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04752" y="764149"/>
            <a:ext cx="5737404" cy="271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97544" algn="ctr">
              <a:lnSpc>
                <a:spcPts val="1391"/>
              </a:lnSpc>
              <a:spcBef>
                <a:spcPts val="2048"/>
              </a:spcBef>
              <a:spcAft>
                <a:spcPts val="1203"/>
              </a:spcAft>
            </a:pPr>
            <a:r>
              <a:rPr lang="ru-RU" sz="1600" b="1" spc="4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ВНИМАНИЕ ! ВЫСОКОПАТОГЕННЫЙ ГРИПП ПТИЦ!</a:t>
            </a:r>
            <a:endParaRPr lang="ru-RU" sz="1600" b="1" spc="4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99481" y="5273858"/>
            <a:ext cx="10165331" cy="2014974"/>
          </a:xfrm>
          <a:prstGeom prst="round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ru-RU" sz="1536"/>
          </a:p>
        </p:txBody>
      </p:sp>
      <p:sp>
        <p:nvSpPr>
          <p:cNvPr id="34" name="Прямоугольник 33"/>
          <p:cNvSpPr/>
          <p:nvPr/>
        </p:nvSpPr>
        <p:spPr>
          <a:xfrm>
            <a:off x="366490" y="5279369"/>
            <a:ext cx="1902446" cy="3944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939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2182772" y="5273859"/>
            <a:ext cx="252120" cy="4075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24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 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4249770" y="5274522"/>
            <a:ext cx="184731" cy="5651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1024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6272622" y="5374427"/>
            <a:ext cx="2073255" cy="1348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Рузаевская 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 </a:t>
            </a:r>
          </a:p>
          <a:p>
            <a:pPr lvl="0"/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8(83451)6-71-61</a:t>
            </a:r>
          </a:p>
          <a:p>
            <a:pPr lvl="0"/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Старошайговская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 </a:t>
            </a:r>
          </a:p>
          <a:p>
            <a:pPr lvl="0"/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8(83432)2-12-31</a:t>
            </a:r>
            <a:endParaRPr lang="en-US" sz="1000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Темниковская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 </a:t>
            </a:r>
          </a:p>
          <a:p>
            <a:pPr lvl="0"/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8(83445)2-20-41</a:t>
            </a:r>
          </a:p>
          <a:p>
            <a:pPr lvl="0"/>
            <a:r>
              <a:rPr lang="ru-RU" sz="10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Теньгушевская</a:t>
            </a:r>
            <a:r>
              <a:rPr lang="ru-RU" sz="1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pPr lvl="0"/>
            <a:r>
              <a:rPr lang="ru-RU" sz="1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8(83446)2-10-79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45341" y="6680718"/>
            <a:ext cx="100156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всем вопросам обращайтесь в учреждения государственной ветеринарной службы Республики Мордовия и Министерство лесного, охотничьего хозяйства и                           </a:t>
            </a:r>
            <a:r>
              <a:rPr lang="ru-RU" sz="800" b="1" spc="13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природопользования  </a:t>
            </a:r>
            <a:r>
              <a:rPr lang="ru-RU" sz="8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Республики Мордовия</a:t>
            </a:r>
          </a:p>
          <a:p>
            <a:pPr algn="ctr"/>
            <a:r>
              <a:rPr lang="ru-RU" sz="8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Телефон горячей линии государственной ветеринарной службы Республики Мордовия 8 (</a:t>
            </a:r>
            <a:r>
              <a:rPr lang="en-US" sz="8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8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342) 39-25-41, </a:t>
            </a:r>
          </a:p>
          <a:p>
            <a:pPr algn="ctr"/>
            <a:r>
              <a:rPr lang="ru-RU" sz="8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лесного, охотничьего хозяйства и  природопользования  Республики Мордовия 8 (8342) 39-23-23</a:t>
            </a:r>
          </a:p>
          <a:p>
            <a:endParaRPr lang="ru-RU" sz="800" b="1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-253454" y="44126"/>
            <a:ext cx="10871200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900" b="1" spc="13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Государственная ветеринарная служба Республики Мордовия </a:t>
            </a:r>
            <a:r>
              <a:rPr lang="ru-RU" sz="1900" b="1" spc="13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</a:p>
          <a:p>
            <a:pPr algn="ctr"/>
            <a:r>
              <a:rPr lang="ru-RU" sz="1900" b="1" spc="13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лесного, охотничьего хозяйства и природопользования  </a:t>
            </a:r>
            <a:r>
              <a:rPr lang="ru-RU" sz="1900" b="1" spc="13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Республики </a:t>
            </a:r>
            <a:r>
              <a:rPr lang="ru-RU" sz="1900" b="1" spc="13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Мордовия</a:t>
            </a:r>
            <a:endParaRPr lang="ru-RU" sz="1600" b="1" spc="13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/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МЕТОДИЧЕСКИЕ РЕКОМЕНДАЦИИ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5341" y="938618"/>
            <a:ext cx="501030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Грипп 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птиц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острая вирусная, чрезвычайно заразная болезнь, поражающая все виды домашней птицы. Гриппом может болеть и человек.</a:t>
            </a:r>
          </a:p>
          <a:p>
            <a:pPr algn="just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Источником заражения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является больная гриппом птица, которая выделяет вирус во внешнюю среду с фекалиями, что даёт возможность заражения птицы через инфицированный корм и воду.</a:t>
            </a:r>
          </a:p>
          <a:p>
            <a:pPr algn="just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Инфекция передаётся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здоровой птице воздушно-капельным путём в результате контакта её с больной, а также через обслуживающий персонал, транспорт, корма, воду, инфицированных вирусом.</a:t>
            </a:r>
          </a:p>
          <a:p>
            <a:pPr algn="just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признаки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для гриппа птиц характерны угнетенное состояние, потеря чувствительности, </a:t>
            </a:r>
            <a:r>
              <a:rPr lang="ru-RU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синюшность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видимых слизистых оболочек, гребня и сережек. У больной птице наблюдают сонливость, чихание, хрипы, одышку, выделение из носа, слезотечение, взъерошенность оперения.</a:t>
            </a:r>
          </a:p>
          <a:p>
            <a:pPr algn="just"/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водоплавающих птиц характерны припадки, судороги, часто паралич шеи, конечностей и крыльев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/>
            <a:r>
              <a:rPr lang="ru-RU" sz="1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Основанием для подозрения</a:t>
            </a:r>
          </a:p>
          <a:p>
            <a:pPr lvl="0"/>
            <a:r>
              <a:rPr lang="ru-RU" sz="1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Одновременное заболевание птицы с характерными признаками гриппа в нескольких подворьях населенного пункта.</a:t>
            </a:r>
          </a:p>
          <a:p>
            <a:pPr lvl="0"/>
            <a:r>
              <a:rPr lang="ru-RU" sz="1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Повышенный падёж</a:t>
            </a:r>
          </a:p>
          <a:p>
            <a:pPr lvl="0"/>
            <a:r>
              <a:rPr lang="ru-RU" sz="1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случаях появления массового заболевания птицы владельцы их обязаны:</a:t>
            </a:r>
          </a:p>
          <a:p>
            <a:pPr lvl="0"/>
            <a:r>
              <a:rPr lang="ru-RU" sz="1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-немедленно сообщить по телефону в об этом </a:t>
            </a:r>
            <a:r>
              <a:rPr lang="ru-RU" sz="1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Государственную ветеринарную службу, </a:t>
            </a:r>
            <a:r>
              <a:rPr lang="ru-RU" sz="1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изолировать больных птиц и не допускать посещения своего подворья другим лицам.</a:t>
            </a:r>
          </a:p>
          <a:p>
            <a:pPr lvl="0"/>
            <a:r>
              <a:rPr lang="ru-RU" sz="1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-обеспечить до прилёта перелётной дикой водоплавающей птицы исключительно подворное содержание в личных подворных хозяйствах граждан во всех населенных пунктах, так как при выгульном её содержании не исключён контакт.</a:t>
            </a:r>
          </a:p>
          <a:p>
            <a:pPr algn="just"/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26811" y="3901290"/>
            <a:ext cx="1467402" cy="129266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60337" y="3911398"/>
            <a:ext cx="1193110" cy="131806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18645" y="3901291"/>
            <a:ext cx="1046166" cy="131806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19571" y="3901290"/>
            <a:ext cx="1158683" cy="1323965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320630" y="5374427"/>
            <a:ext cx="1526831" cy="16558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spc="13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Ардатовская</a:t>
            </a:r>
            <a:r>
              <a:rPr lang="ru-RU" sz="1000" b="1" spc="13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8(83431)3-23-24</a:t>
            </a:r>
          </a:p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Атюрьевская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8(83454)2-11-86</a:t>
            </a:r>
          </a:p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Атяшевская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 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8(83434)2-25-23</a:t>
            </a:r>
            <a:endParaRPr lang="en-US" sz="1000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Б.-</a:t>
            </a:r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Березникая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1000" spc="13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8(83436)2-31-95</a:t>
            </a:r>
            <a:endParaRPr lang="ru-RU" sz="1000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00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0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1539551" y="5176502"/>
            <a:ext cx="1642188" cy="3079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020" b="1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Б.-</a:t>
            </a:r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Игнатовская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8(83442)2-12-45</a:t>
            </a:r>
          </a:p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Дубёнская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 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8(83447)2-12-72</a:t>
            </a:r>
            <a:endParaRPr lang="en-US" sz="1000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Ельниковская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 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8(83444)2-60-14</a:t>
            </a:r>
          </a:p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Зубово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–Полянская РВС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8(83458)2-24-92</a:t>
            </a:r>
          </a:p>
          <a:p>
            <a:endParaRPr lang="ru-RU" sz="1020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/>
            <a:endParaRPr lang="en-US" sz="1020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24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3078114" y="5174087"/>
            <a:ext cx="1428572" cy="2291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020" b="1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Инсарская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 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8(83449)2-12-36</a:t>
            </a:r>
            <a:endParaRPr lang="en-US" sz="1000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Ичалковская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8(83433)2-17-25</a:t>
            </a:r>
          </a:p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Кадошкинская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 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8(83448)2-34-17</a:t>
            </a:r>
          </a:p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Ковылкинская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8(83453)2-19-97</a:t>
            </a:r>
          </a:p>
          <a:p>
            <a:endParaRPr lang="ru-RU" sz="1020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0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024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480361" y="5174087"/>
            <a:ext cx="1792261" cy="30766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020" b="1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Кочкуроваская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 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8(83439)2-18-24</a:t>
            </a:r>
            <a:endParaRPr 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Краснослободская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 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8(83443)3-00-68</a:t>
            </a:r>
          </a:p>
          <a:p>
            <a:r>
              <a:rPr lang="ru-RU" sz="1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Лямбирская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8(83441)2-11-11</a:t>
            </a:r>
          </a:p>
          <a:p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Ромодановская 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 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8(83438)2-15-35</a:t>
            </a:r>
          </a:p>
          <a:p>
            <a:endParaRPr lang="ru-RU" sz="1020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0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0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0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0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0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0" b="1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7674869" y="5374427"/>
            <a:ext cx="587317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Торбеевская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8(83456)2-12-39</a:t>
            </a:r>
          </a:p>
          <a:p>
            <a:r>
              <a:rPr lang="ru-RU" sz="1000" b="1" spc="13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Чамзинская РВС</a:t>
            </a:r>
          </a:p>
          <a:p>
            <a:r>
              <a:rPr lang="ru-RU" sz="1000" spc="13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8(83437)2-14-91</a:t>
            </a:r>
          </a:p>
          <a:p>
            <a:pPr lvl="0"/>
            <a:r>
              <a:rPr lang="ru-RU" sz="1000" b="1" spc="13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ГБУ Мордовская РСББЖ</a:t>
            </a:r>
          </a:p>
          <a:p>
            <a:pPr lvl="0"/>
            <a:r>
              <a:rPr lang="ru-RU" sz="1000" spc="13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(</a:t>
            </a:r>
            <a:r>
              <a:rPr lang="en-US" sz="1000" spc="13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000" spc="13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342)</a:t>
            </a:r>
            <a:r>
              <a:rPr lang="en-US" sz="1000" spc="13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39</a:t>
            </a:r>
            <a:r>
              <a:rPr lang="ru-RU" sz="1000" spc="13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1000" spc="13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000" spc="13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1000" spc="13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61</a:t>
            </a:r>
            <a:endParaRPr lang="ru-RU" sz="1000" spc="13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000" b="1" spc="13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ГБУ Мордовская  РВЛ</a:t>
            </a:r>
          </a:p>
          <a:p>
            <a:pPr lvl="0"/>
            <a:r>
              <a:rPr lang="ru-RU" sz="1000" spc="13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(</a:t>
            </a:r>
            <a:r>
              <a:rPr lang="en-US" sz="1000" spc="13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000" spc="13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342) 29-31-33</a:t>
            </a:r>
            <a:endParaRPr lang="ru-RU" sz="1000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201509" y="1268964"/>
            <a:ext cx="49595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Владельцам птицы в период миграции дикой водоплавающей птицы в весенний период (с 20.03.2024 по 10.06.2024 г) и                    в осенний период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(с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20.07.24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1.12.24 г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обеспечить исключительно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выгульное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всех видов домашней птицы в целях исключения контакта с дикой водоплавающей птицей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202972" y="2555647"/>
            <a:ext cx="503241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Отказ предоставления специалистам государственной ветеринарной службы доступа к животным и(или) отказ от проведения мероприятий по профилактике болезней животных в личных подсобных хозяйствах является нарушением статьи 10.6 КоАП РФ 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влечет наложение административного штрафа на граждан в размере от пятисот до одной тысячи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45267543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3108</TotalTime>
  <Words>488</Words>
  <Application>Microsoft Office PowerPoint</Application>
  <PresentationFormat>Произвольный</PresentationFormat>
  <Paragraphs>99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devaysentry@outlook.com</dc:creator>
  <cp:lastModifiedBy>User</cp:lastModifiedBy>
  <cp:revision>157</cp:revision>
  <cp:lastPrinted>2024-02-06T07:29:41Z</cp:lastPrinted>
  <dcterms:created xsi:type="dcterms:W3CDTF">2020-04-22T05:54:50Z</dcterms:created>
  <dcterms:modified xsi:type="dcterms:W3CDTF">2024-02-06T11:43:47Z</dcterms:modified>
</cp:coreProperties>
</file>