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63" r:id="rId3"/>
    <p:sldId id="257" r:id="rId4"/>
    <p:sldId id="264" r:id="rId5"/>
    <p:sldId id="265" r:id="rId6"/>
    <p:sldId id="262" r:id="rId7"/>
    <p:sldId id="258" r:id="rId8"/>
    <p:sldId id="259" r:id="rId9"/>
    <p:sldId id="260" r:id="rId10"/>
    <p:sldId id="261" r:id="rId11"/>
  </p:sldIdLst>
  <p:sldSz cx="10404475" cy="7315200"/>
  <p:notesSz cx="6858000" cy="99472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02" userDrawn="1">
          <p15:clr>
            <a:srgbClr val="A4A3A4"/>
          </p15:clr>
        </p15:guide>
        <p15:guide id="2" pos="327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3" d="100"/>
          <a:sy n="103" d="100"/>
        </p:scale>
        <p:origin x="1452" y="96"/>
      </p:cViewPr>
      <p:guideLst>
        <p:guide orient="horz" pos="3302"/>
        <p:guide pos="32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1"/>
            <a:ext cx="2971800" cy="498475"/>
          </a:xfrm>
          <a:prstGeom prst="rect">
            <a:avLst/>
          </a:prstGeom>
        </p:spPr>
        <p:txBody>
          <a:bodyPr vert="horz" lIns="91429" tIns="45714" rIns="91429" bIns="45714" rtlCol="0"/>
          <a:lstStyle>
            <a:lvl1pPr algn="l">
              <a:defRPr sz="1200"/>
            </a:lvl1pPr>
          </a:lstStyle>
          <a:p>
            <a:endParaRPr lang="ru-RU"/>
          </a:p>
        </p:txBody>
      </p:sp>
      <p:sp>
        <p:nvSpPr>
          <p:cNvPr id="3" name="Дата 2"/>
          <p:cNvSpPr>
            <a:spLocks noGrp="1"/>
          </p:cNvSpPr>
          <p:nvPr>
            <p:ph type="dt" idx="1"/>
          </p:nvPr>
        </p:nvSpPr>
        <p:spPr>
          <a:xfrm>
            <a:off x="3884614" y="1"/>
            <a:ext cx="2971800" cy="498475"/>
          </a:xfrm>
          <a:prstGeom prst="rect">
            <a:avLst/>
          </a:prstGeom>
        </p:spPr>
        <p:txBody>
          <a:bodyPr vert="horz" lIns="91429" tIns="45714" rIns="91429" bIns="45714" rtlCol="0"/>
          <a:lstStyle>
            <a:lvl1pPr algn="r">
              <a:defRPr sz="1200"/>
            </a:lvl1pPr>
          </a:lstStyle>
          <a:p>
            <a:fld id="{1F9DF989-2826-4AD2-8F1D-CABFD665DAF6}" type="datetimeFigureOut">
              <a:rPr lang="ru-RU" smtClean="0"/>
              <a:pPr/>
              <a:t>вт 19.12.23</a:t>
            </a:fld>
            <a:endParaRPr lang="ru-RU"/>
          </a:p>
        </p:txBody>
      </p:sp>
      <p:sp>
        <p:nvSpPr>
          <p:cNvPr id="4" name="Образ слайда 3"/>
          <p:cNvSpPr>
            <a:spLocks noGrp="1" noRot="1" noChangeAspect="1"/>
          </p:cNvSpPr>
          <p:nvPr>
            <p:ph type="sldImg" idx="2"/>
          </p:nvPr>
        </p:nvSpPr>
        <p:spPr>
          <a:xfrm>
            <a:off x="1041400" y="1243013"/>
            <a:ext cx="4775200" cy="3357562"/>
          </a:xfrm>
          <a:prstGeom prst="rect">
            <a:avLst/>
          </a:prstGeom>
          <a:noFill/>
          <a:ln w="12700">
            <a:solidFill>
              <a:prstClr val="black"/>
            </a:solidFill>
          </a:ln>
        </p:spPr>
        <p:txBody>
          <a:bodyPr vert="horz" lIns="91429" tIns="45714" rIns="91429" bIns="45714" rtlCol="0" anchor="ctr"/>
          <a:lstStyle/>
          <a:p>
            <a:endParaRPr lang="ru-RU"/>
          </a:p>
        </p:txBody>
      </p:sp>
      <p:sp>
        <p:nvSpPr>
          <p:cNvPr id="5" name="Заметки 4"/>
          <p:cNvSpPr>
            <a:spLocks noGrp="1"/>
          </p:cNvSpPr>
          <p:nvPr>
            <p:ph type="body" sz="quarter" idx="3"/>
          </p:nvPr>
        </p:nvSpPr>
        <p:spPr>
          <a:xfrm>
            <a:off x="685801" y="4787900"/>
            <a:ext cx="5486400" cy="3916363"/>
          </a:xfrm>
          <a:prstGeom prst="rect">
            <a:avLst/>
          </a:prstGeom>
        </p:spPr>
        <p:txBody>
          <a:bodyPr vert="horz" lIns="91429" tIns="45714" rIns="91429" bIns="45714"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48801"/>
            <a:ext cx="2971800" cy="498475"/>
          </a:xfrm>
          <a:prstGeom prst="rect">
            <a:avLst/>
          </a:prstGeom>
        </p:spPr>
        <p:txBody>
          <a:bodyPr vert="horz" lIns="91429" tIns="45714" rIns="91429" bIns="45714" rtlCol="0" anchor="b"/>
          <a:lstStyle>
            <a:lvl1pPr algn="l">
              <a:defRPr sz="1200"/>
            </a:lvl1pPr>
          </a:lstStyle>
          <a:p>
            <a:endParaRPr lang="ru-RU"/>
          </a:p>
        </p:txBody>
      </p:sp>
      <p:sp>
        <p:nvSpPr>
          <p:cNvPr id="7" name="Номер слайда 6"/>
          <p:cNvSpPr>
            <a:spLocks noGrp="1"/>
          </p:cNvSpPr>
          <p:nvPr>
            <p:ph type="sldNum" sz="quarter" idx="5"/>
          </p:nvPr>
        </p:nvSpPr>
        <p:spPr>
          <a:xfrm>
            <a:off x="3884614" y="9448801"/>
            <a:ext cx="2971800" cy="498475"/>
          </a:xfrm>
          <a:prstGeom prst="rect">
            <a:avLst/>
          </a:prstGeom>
        </p:spPr>
        <p:txBody>
          <a:bodyPr vert="horz" lIns="91429" tIns="45714" rIns="91429" bIns="45714" rtlCol="0" anchor="b"/>
          <a:lstStyle>
            <a:lvl1pPr algn="r">
              <a:defRPr sz="1200"/>
            </a:lvl1pPr>
          </a:lstStyle>
          <a:p>
            <a:fld id="{8558B16F-9163-4538-868C-F14318281252}" type="slidenum">
              <a:rPr lang="ru-RU" smtClean="0"/>
              <a:pPr/>
              <a:t>‹#›</a:t>
            </a:fld>
            <a:endParaRPr lang="ru-RU"/>
          </a:p>
        </p:txBody>
      </p:sp>
    </p:spTree>
    <p:extLst>
      <p:ext uri="{BB962C8B-B14F-4D97-AF65-F5344CB8AC3E}">
        <p14:creationId xmlns:p14="http://schemas.microsoft.com/office/powerpoint/2010/main" val="620684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8558B16F-9163-4538-868C-F14318281252}" type="slidenum">
              <a:rPr lang="ru-RU" smtClean="0"/>
              <a:pPr/>
              <a:t>9</a:t>
            </a:fld>
            <a:endParaRPr lang="ru-RU"/>
          </a:p>
        </p:txBody>
      </p:sp>
    </p:spTree>
    <p:extLst>
      <p:ext uri="{BB962C8B-B14F-4D97-AF65-F5344CB8AC3E}">
        <p14:creationId xmlns:p14="http://schemas.microsoft.com/office/powerpoint/2010/main" val="1924770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780336" y="1197187"/>
            <a:ext cx="8843804" cy="2546773"/>
          </a:xfrm>
        </p:spPr>
        <p:txBody>
          <a:bodyPr anchor="b"/>
          <a:lstStyle>
            <a:lvl1pPr algn="ctr">
              <a:defRPr sz="6400"/>
            </a:lvl1pPr>
          </a:lstStyle>
          <a:p>
            <a:r>
              <a:rPr lang="ru-RU"/>
              <a:t>Образец заголовка</a:t>
            </a:r>
            <a:endParaRPr lang="en-US" dirty="0"/>
          </a:p>
        </p:txBody>
      </p:sp>
      <p:sp>
        <p:nvSpPr>
          <p:cNvPr id="3" name="Subtitle 2"/>
          <p:cNvSpPr>
            <a:spLocks noGrp="1"/>
          </p:cNvSpPr>
          <p:nvPr>
            <p:ph type="subTitle" idx="1"/>
          </p:nvPr>
        </p:nvSpPr>
        <p:spPr>
          <a:xfrm>
            <a:off x="1300560" y="3842174"/>
            <a:ext cx="7803356" cy="1766146"/>
          </a:xfrm>
        </p:spPr>
        <p:txBody>
          <a:bodyPr/>
          <a:lstStyle>
            <a:lvl1pPr marL="0" indent="0" algn="ctr">
              <a:buNone/>
              <a:defRPr sz="2560"/>
            </a:lvl1pPr>
            <a:lvl2pPr marL="487695" indent="0" algn="ctr">
              <a:buNone/>
              <a:defRPr sz="2133"/>
            </a:lvl2pPr>
            <a:lvl3pPr marL="975390" indent="0" algn="ctr">
              <a:buNone/>
              <a:defRPr sz="1920"/>
            </a:lvl3pPr>
            <a:lvl4pPr marL="1463086" indent="0" algn="ctr">
              <a:buNone/>
              <a:defRPr sz="1707"/>
            </a:lvl4pPr>
            <a:lvl5pPr marL="1950781" indent="0" algn="ctr">
              <a:buNone/>
              <a:defRPr sz="1707"/>
            </a:lvl5pPr>
            <a:lvl6pPr marL="2438476" indent="0" algn="ctr">
              <a:buNone/>
              <a:defRPr sz="1707"/>
            </a:lvl6pPr>
            <a:lvl7pPr marL="2926171" indent="0" algn="ctr">
              <a:buNone/>
              <a:defRPr sz="1707"/>
            </a:lvl7pPr>
            <a:lvl8pPr marL="3413867" indent="0" algn="ctr">
              <a:buNone/>
              <a:defRPr sz="1707"/>
            </a:lvl8pPr>
            <a:lvl9pPr marL="3901562" indent="0" algn="ctr">
              <a:buNone/>
              <a:defRPr sz="1707"/>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6C923E62-6ED6-441D-9019-5A8D1A20D7FC}" type="datetimeFigureOut">
              <a:rPr lang="ru-RU" smtClean="0"/>
              <a:pPr/>
              <a:t>вт 19.12.23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BF32281-3207-4D4A-8B7F-DD26FCB0BAC0}" type="slidenum">
              <a:rPr lang="ru-RU" smtClean="0"/>
              <a:pPr/>
              <a:t>‹#›</a:t>
            </a:fld>
            <a:endParaRPr lang="ru-RU"/>
          </a:p>
        </p:txBody>
      </p:sp>
    </p:spTree>
    <p:extLst>
      <p:ext uri="{BB962C8B-B14F-4D97-AF65-F5344CB8AC3E}">
        <p14:creationId xmlns:p14="http://schemas.microsoft.com/office/powerpoint/2010/main" val="1321357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C923E62-6ED6-441D-9019-5A8D1A20D7FC}" type="datetimeFigureOut">
              <a:rPr lang="ru-RU" smtClean="0"/>
              <a:pPr/>
              <a:t>вт 19.12.23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BF32281-3207-4D4A-8B7F-DD26FCB0BAC0}" type="slidenum">
              <a:rPr lang="ru-RU" smtClean="0"/>
              <a:pPr/>
              <a:t>‹#›</a:t>
            </a:fld>
            <a:endParaRPr lang="ru-RU"/>
          </a:p>
        </p:txBody>
      </p:sp>
    </p:spTree>
    <p:extLst>
      <p:ext uri="{BB962C8B-B14F-4D97-AF65-F5344CB8AC3E}">
        <p14:creationId xmlns:p14="http://schemas.microsoft.com/office/powerpoint/2010/main" val="2313321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45703" y="389467"/>
            <a:ext cx="2243465" cy="6199294"/>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715308" y="389467"/>
            <a:ext cx="6600339" cy="619929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C923E62-6ED6-441D-9019-5A8D1A20D7FC}" type="datetimeFigureOut">
              <a:rPr lang="ru-RU" smtClean="0"/>
              <a:pPr/>
              <a:t>вт 19.12.23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BF32281-3207-4D4A-8B7F-DD26FCB0BAC0}" type="slidenum">
              <a:rPr lang="ru-RU" smtClean="0"/>
              <a:pPr/>
              <a:t>‹#›</a:t>
            </a:fld>
            <a:endParaRPr lang="ru-RU"/>
          </a:p>
        </p:txBody>
      </p:sp>
    </p:spTree>
    <p:extLst>
      <p:ext uri="{BB962C8B-B14F-4D97-AF65-F5344CB8AC3E}">
        <p14:creationId xmlns:p14="http://schemas.microsoft.com/office/powerpoint/2010/main" val="3614363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C923E62-6ED6-441D-9019-5A8D1A20D7FC}" type="datetimeFigureOut">
              <a:rPr lang="ru-RU" smtClean="0"/>
              <a:pPr/>
              <a:t>вт 19.12.23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BF32281-3207-4D4A-8B7F-DD26FCB0BAC0}" type="slidenum">
              <a:rPr lang="ru-RU" smtClean="0"/>
              <a:pPr/>
              <a:t>‹#›</a:t>
            </a:fld>
            <a:endParaRPr lang="ru-RU"/>
          </a:p>
        </p:txBody>
      </p:sp>
    </p:spTree>
    <p:extLst>
      <p:ext uri="{BB962C8B-B14F-4D97-AF65-F5344CB8AC3E}">
        <p14:creationId xmlns:p14="http://schemas.microsoft.com/office/powerpoint/2010/main" val="222530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09889" y="1823722"/>
            <a:ext cx="8973860" cy="3042919"/>
          </a:xfrm>
        </p:spPr>
        <p:txBody>
          <a:bodyPr anchor="b"/>
          <a:lstStyle>
            <a:lvl1pPr>
              <a:defRPr sz="6400"/>
            </a:lvl1pPr>
          </a:lstStyle>
          <a:p>
            <a:r>
              <a:rPr lang="ru-RU"/>
              <a:t>Образец заголовка</a:t>
            </a:r>
            <a:endParaRPr lang="en-US" dirty="0"/>
          </a:p>
        </p:txBody>
      </p:sp>
      <p:sp>
        <p:nvSpPr>
          <p:cNvPr id="3" name="Text Placeholder 2"/>
          <p:cNvSpPr>
            <a:spLocks noGrp="1"/>
          </p:cNvSpPr>
          <p:nvPr>
            <p:ph type="body" idx="1"/>
          </p:nvPr>
        </p:nvSpPr>
        <p:spPr>
          <a:xfrm>
            <a:off x="709889" y="4895429"/>
            <a:ext cx="8973860" cy="1600199"/>
          </a:xfrm>
        </p:spPr>
        <p:txBody>
          <a:bodyPr/>
          <a:lstStyle>
            <a:lvl1pPr marL="0" indent="0">
              <a:buNone/>
              <a:defRPr sz="2560">
                <a:solidFill>
                  <a:schemeClr val="tx1"/>
                </a:solidFill>
              </a:defRPr>
            </a:lvl1pPr>
            <a:lvl2pPr marL="487695" indent="0">
              <a:buNone/>
              <a:defRPr sz="2133">
                <a:solidFill>
                  <a:schemeClr val="tx1">
                    <a:tint val="75000"/>
                  </a:schemeClr>
                </a:solidFill>
              </a:defRPr>
            </a:lvl2pPr>
            <a:lvl3pPr marL="975390" indent="0">
              <a:buNone/>
              <a:defRPr sz="1920">
                <a:solidFill>
                  <a:schemeClr val="tx1">
                    <a:tint val="75000"/>
                  </a:schemeClr>
                </a:solidFill>
              </a:defRPr>
            </a:lvl3pPr>
            <a:lvl4pPr marL="1463086" indent="0">
              <a:buNone/>
              <a:defRPr sz="1707">
                <a:solidFill>
                  <a:schemeClr val="tx1">
                    <a:tint val="75000"/>
                  </a:schemeClr>
                </a:solidFill>
              </a:defRPr>
            </a:lvl4pPr>
            <a:lvl5pPr marL="1950781" indent="0">
              <a:buNone/>
              <a:defRPr sz="1707">
                <a:solidFill>
                  <a:schemeClr val="tx1">
                    <a:tint val="75000"/>
                  </a:schemeClr>
                </a:solidFill>
              </a:defRPr>
            </a:lvl5pPr>
            <a:lvl6pPr marL="2438476" indent="0">
              <a:buNone/>
              <a:defRPr sz="1707">
                <a:solidFill>
                  <a:schemeClr val="tx1">
                    <a:tint val="75000"/>
                  </a:schemeClr>
                </a:solidFill>
              </a:defRPr>
            </a:lvl6pPr>
            <a:lvl7pPr marL="2926171" indent="0">
              <a:buNone/>
              <a:defRPr sz="1707">
                <a:solidFill>
                  <a:schemeClr val="tx1">
                    <a:tint val="75000"/>
                  </a:schemeClr>
                </a:solidFill>
              </a:defRPr>
            </a:lvl7pPr>
            <a:lvl8pPr marL="3413867" indent="0">
              <a:buNone/>
              <a:defRPr sz="1707">
                <a:solidFill>
                  <a:schemeClr val="tx1">
                    <a:tint val="75000"/>
                  </a:schemeClr>
                </a:solidFill>
              </a:defRPr>
            </a:lvl8pPr>
            <a:lvl9pPr marL="3901562" indent="0">
              <a:buNone/>
              <a:defRPr sz="1707">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C923E62-6ED6-441D-9019-5A8D1A20D7FC}" type="datetimeFigureOut">
              <a:rPr lang="ru-RU" smtClean="0"/>
              <a:pPr/>
              <a:t>вт 19.12.23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BF32281-3207-4D4A-8B7F-DD26FCB0BAC0}" type="slidenum">
              <a:rPr lang="ru-RU" smtClean="0"/>
              <a:pPr/>
              <a:t>‹#›</a:t>
            </a:fld>
            <a:endParaRPr lang="ru-RU"/>
          </a:p>
        </p:txBody>
      </p:sp>
    </p:spTree>
    <p:extLst>
      <p:ext uri="{BB962C8B-B14F-4D97-AF65-F5344CB8AC3E}">
        <p14:creationId xmlns:p14="http://schemas.microsoft.com/office/powerpoint/2010/main" val="3649394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715308" y="1947333"/>
            <a:ext cx="4421902" cy="464142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267265" y="1947333"/>
            <a:ext cx="4421902" cy="464142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6C923E62-6ED6-441D-9019-5A8D1A20D7FC}" type="datetimeFigureOut">
              <a:rPr lang="ru-RU" smtClean="0"/>
              <a:pPr/>
              <a:t>вт 19.12.23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BF32281-3207-4D4A-8B7F-DD26FCB0BAC0}" type="slidenum">
              <a:rPr lang="ru-RU" smtClean="0"/>
              <a:pPr/>
              <a:t>‹#›</a:t>
            </a:fld>
            <a:endParaRPr lang="ru-RU"/>
          </a:p>
        </p:txBody>
      </p:sp>
    </p:spTree>
    <p:extLst>
      <p:ext uri="{BB962C8B-B14F-4D97-AF65-F5344CB8AC3E}">
        <p14:creationId xmlns:p14="http://schemas.microsoft.com/office/powerpoint/2010/main" val="2767541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716663" y="389468"/>
            <a:ext cx="8973860" cy="1413934"/>
          </a:xfrm>
        </p:spPr>
        <p:txBody>
          <a:bodyPr/>
          <a:lstStyle/>
          <a:p>
            <a:r>
              <a:rPr lang="ru-RU"/>
              <a:t>Образец заголовка</a:t>
            </a:r>
            <a:endParaRPr lang="en-US" dirty="0"/>
          </a:p>
        </p:txBody>
      </p:sp>
      <p:sp>
        <p:nvSpPr>
          <p:cNvPr id="3" name="Text Placeholder 2"/>
          <p:cNvSpPr>
            <a:spLocks noGrp="1"/>
          </p:cNvSpPr>
          <p:nvPr>
            <p:ph type="body" idx="1"/>
          </p:nvPr>
        </p:nvSpPr>
        <p:spPr>
          <a:xfrm>
            <a:off x="716664" y="1793241"/>
            <a:ext cx="4401580" cy="878839"/>
          </a:xfrm>
        </p:spPr>
        <p:txBody>
          <a:bodyPr anchor="b"/>
          <a:lstStyle>
            <a:lvl1pPr marL="0" indent="0">
              <a:buNone/>
              <a:defRPr sz="2560" b="1"/>
            </a:lvl1pPr>
            <a:lvl2pPr marL="487695" indent="0">
              <a:buNone/>
              <a:defRPr sz="2133" b="1"/>
            </a:lvl2pPr>
            <a:lvl3pPr marL="975390" indent="0">
              <a:buNone/>
              <a:defRPr sz="1920" b="1"/>
            </a:lvl3pPr>
            <a:lvl4pPr marL="1463086" indent="0">
              <a:buNone/>
              <a:defRPr sz="1707" b="1"/>
            </a:lvl4pPr>
            <a:lvl5pPr marL="1950781" indent="0">
              <a:buNone/>
              <a:defRPr sz="1707" b="1"/>
            </a:lvl5pPr>
            <a:lvl6pPr marL="2438476" indent="0">
              <a:buNone/>
              <a:defRPr sz="1707" b="1"/>
            </a:lvl6pPr>
            <a:lvl7pPr marL="2926171" indent="0">
              <a:buNone/>
              <a:defRPr sz="1707" b="1"/>
            </a:lvl7pPr>
            <a:lvl8pPr marL="3413867" indent="0">
              <a:buNone/>
              <a:defRPr sz="1707" b="1"/>
            </a:lvl8pPr>
            <a:lvl9pPr marL="3901562" indent="0">
              <a:buNone/>
              <a:defRPr sz="1707" b="1"/>
            </a:lvl9pPr>
          </a:lstStyle>
          <a:p>
            <a:pPr lvl="0"/>
            <a:r>
              <a:rPr lang="ru-RU"/>
              <a:t>Образец текста</a:t>
            </a:r>
          </a:p>
        </p:txBody>
      </p:sp>
      <p:sp>
        <p:nvSpPr>
          <p:cNvPr id="4" name="Content Placeholder 3"/>
          <p:cNvSpPr>
            <a:spLocks noGrp="1"/>
          </p:cNvSpPr>
          <p:nvPr>
            <p:ph sz="half" idx="2"/>
          </p:nvPr>
        </p:nvSpPr>
        <p:spPr>
          <a:xfrm>
            <a:off x="716664" y="2672080"/>
            <a:ext cx="4401580" cy="393022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267266" y="1793241"/>
            <a:ext cx="4423257" cy="878839"/>
          </a:xfrm>
        </p:spPr>
        <p:txBody>
          <a:bodyPr anchor="b"/>
          <a:lstStyle>
            <a:lvl1pPr marL="0" indent="0">
              <a:buNone/>
              <a:defRPr sz="2560" b="1"/>
            </a:lvl1pPr>
            <a:lvl2pPr marL="487695" indent="0">
              <a:buNone/>
              <a:defRPr sz="2133" b="1"/>
            </a:lvl2pPr>
            <a:lvl3pPr marL="975390" indent="0">
              <a:buNone/>
              <a:defRPr sz="1920" b="1"/>
            </a:lvl3pPr>
            <a:lvl4pPr marL="1463086" indent="0">
              <a:buNone/>
              <a:defRPr sz="1707" b="1"/>
            </a:lvl4pPr>
            <a:lvl5pPr marL="1950781" indent="0">
              <a:buNone/>
              <a:defRPr sz="1707" b="1"/>
            </a:lvl5pPr>
            <a:lvl6pPr marL="2438476" indent="0">
              <a:buNone/>
              <a:defRPr sz="1707" b="1"/>
            </a:lvl6pPr>
            <a:lvl7pPr marL="2926171" indent="0">
              <a:buNone/>
              <a:defRPr sz="1707" b="1"/>
            </a:lvl7pPr>
            <a:lvl8pPr marL="3413867" indent="0">
              <a:buNone/>
              <a:defRPr sz="1707" b="1"/>
            </a:lvl8pPr>
            <a:lvl9pPr marL="3901562" indent="0">
              <a:buNone/>
              <a:defRPr sz="1707" b="1"/>
            </a:lvl9pPr>
          </a:lstStyle>
          <a:p>
            <a:pPr lvl="0"/>
            <a:r>
              <a:rPr lang="ru-RU"/>
              <a:t>Образец текста</a:t>
            </a:r>
          </a:p>
        </p:txBody>
      </p:sp>
      <p:sp>
        <p:nvSpPr>
          <p:cNvPr id="6" name="Content Placeholder 5"/>
          <p:cNvSpPr>
            <a:spLocks noGrp="1"/>
          </p:cNvSpPr>
          <p:nvPr>
            <p:ph sz="quarter" idx="4"/>
          </p:nvPr>
        </p:nvSpPr>
        <p:spPr>
          <a:xfrm>
            <a:off x="5267266" y="2672080"/>
            <a:ext cx="4423257" cy="393022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6C923E62-6ED6-441D-9019-5A8D1A20D7FC}" type="datetimeFigureOut">
              <a:rPr lang="ru-RU" smtClean="0"/>
              <a:pPr/>
              <a:t>вт 19.12.23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BF32281-3207-4D4A-8B7F-DD26FCB0BAC0}" type="slidenum">
              <a:rPr lang="ru-RU" smtClean="0"/>
              <a:pPr/>
              <a:t>‹#›</a:t>
            </a:fld>
            <a:endParaRPr lang="ru-RU"/>
          </a:p>
        </p:txBody>
      </p:sp>
    </p:spTree>
    <p:extLst>
      <p:ext uri="{BB962C8B-B14F-4D97-AF65-F5344CB8AC3E}">
        <p14:creationId xmlns:p14="http://schemas.microsoft.com/office/powerpoint/2010/main" val="1614514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6C923E62-6ED6-441D-9019-5A8D1A20D7FC}" type="datetimeFigureOut">
              <a:rPr lang="ru-RU" smtClean="0"/>
              <a:pPr/>
              <a:t>вт 19.12.23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BF32281-3207-4D4A-8B7F-DD26FCB0BAC0}" type="slidenum">
              <a:rPr lang="ru-RU" smtClean="0"/>
              <a:pPr/>
              <a:t>‹#›</a:t>
            </a:fld>
            <a:endParaRPr lang="ru-RU"/>
          </a:p>
        </p:txBody>
      </p:sp>
    </p:spTree>
    <p:extLst>
      <p:ext uri="{BB962C8B-B14F-4D97-AF65-F5344CB8AC3E}">
        <p14:creationId xmlns:p14="http://schemas.microsoft.com/office/powerpoint/2010/main" val="3142005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923E62-6ED6-441D-9019-5A8D1A20D7FC}" type="datetimeFigureOut">
              <a:rPr lang="ru-RU" smtClean="0"/>
              <a:pPr/>
              <a:t>вт 19.12.23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6BF32281-3207-4D4A-8B7F-DD26FCB0BAC0}" type="slidenum">
              <a:rPr lang="ru-RU" smtClean="0"/>
              <a:pPr/>
              <a:t>‹#›</a:t>
            </a:fld>
            <a:endParaRPr lang="ru-RU"/>
          </a:p>
        </p:txBody>
      </p:sp>
    </p:spTree>
    <p:extLst>
      <p:ext uri="{BB962C8B-B14F-4D97-AF65-F5344CB8AC3E}">
        <p14:creationId xmlns:p14="http://schemas.microsoft.com/office/powerpoint/2010/main" val="2974244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16663" y="487680"/>
            <a:ext cx="3355714" cy="1706880"/>
          </a:xfrm>
        </p:spPr>
        <p:txBody>
          <a:bodyPr anchor="b"/>
          <a:lstStyle>
            <a:lvl1pPr>
              <a:defRPr sz="3413"/>
            </a:lvl1pPr>
          </a:lstStyle>
          <a:p>
            <a:r>
              <a:rPr lang="ru-RU"/>
              <a:t>Образец заголовка</a:t>
            </a:r>
            <a:endParaRPr lang="en-US" dirty="0"/>
          </a:p>
        </p:txBody>
      </p:sp>
      <p:sp>
        <p:nvSpPr>
          <p:cNvPr id="3" name="Content Placeholder 2"/>
          <p:cNvSpPr>
            <a:spLocks noGrp="1"/>
          </p:cNvSpPr>
          <p:nvPr>
            <p:ph idx="1"/>
          </p:nvPr>
        </p:nvSpPr>
        <p:spPr>
          <a:xfrm>
            <a:off x="4423257" y="1053255"/>
            <a:ext cx="5267265" cy="5198533"/>
          </a:xfrm>
        </p:spPr>
        <p:txBody>
          <a:bodyPr/>
          <a:lstStyle>
            <a:lvl1pPr>
              <a:defRPr sz="3413"/>
            </a:lvl1pPr>
            <a:lvl2pPr>
              <a:defRPr sz="2987"/>
            </a:lvl2pPr>
            <a:lvl3pPr>
              <a:defRPr sz="2560"/>
            </a:lvl3pPr>
            <a:lvl4pPr>
              <a:defRPr sz="2133"/>
            </a:lvl4pPr>
            <a:lvl5pPr>
              <a:defRPr sz="2133"/>
            </a:lvl5pPr>
            <a:lvl6pPr>
              <a:defRPr sz="2133"/>
            </a:lvl6pPr>
            <a:lvl7pPr>
              <a:defRPr sz="2133"/>
            </a:lvl7pPr>
            <a:lvl8pPr>
              <a:defRPr sz="2133"/>
            </a:lvl8pPr>
            <a:lvl9pPr>
              <a:defRPr sz="2133"/>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16663" y="2194560"/>
            <a:ext cx="3355714" cy="4065694"/>
          </a:xfrm>
        </p:spPr>
        <p:txBody>
          <a:bodyPr/>
          <a:lstStyle>
            <a:lvl1pPr marL="0" indent="0">
              <a:buNone/>
              <a:defRPr sz="1707"/>
            </a:lvl1pPr>
            <a:lvl2pPr marL="487695" indent="0">
              <a:buNone/>
              <a:defRPr sz="1493"/>
            </a:lvl2pPr>
            <a:lvl3pPr marL="975390" indent="0">
              <a:buNone/>
              <a:defRPr sz="1280"/>
            </a:lvl3pPr>
            <a:lvl4pPr marL="1463086" indent="0">
              <a:buNone/>
              <a:defRPr sz="1067"/>
            </a:lvl4pPr>
            <a:lvl5pPr marL="1950781" indent="0">
              <a:buNone/>
              <a:defRPr sz="1067"/>
            </a:lvl5pPr>
            <a:lvl6pPr marL="2438476" indent="0">
              <a:buNone/>
              <a:defRPr sz="1067"/>
            </a:lvl6pPr>
            <a:lvl7pPr marL="2926171" indent="0">
              <a:buNone/>
              <a:defRPr sz="1067"/>
            </a:lvl7pPr>
            <a:lvl8pPr marL="3413867" indent="0">
              <a:buNone/>
              <a:defRPr sz="1067"/>
            </a:lvl8pPr>
            <a:lvl9pPr marL="3901562" indent="0">
              <a:buNone/>
              <a:defRPr sz="1067"/>
            </a:lvl9pPr>
          </a:lstStyle>
          <a:p>
            <a:pPr lvl="0"/>
            <a:r>
              <a:rPr lang="ru-RU"/>
              <a:t>Образец текста</a:t>
            </a:r>
          </a:p>
        </p:txBody>
      </p:sp>
      <p:sp>
        <p:nvSpPr>
          <p:cNvPr id="5" name="Date Placeholder 4"/>
          <p:cNvSpPr>
            <a:spLocks noGrp="1"/>
          </p:cNvSpPr>
          <p:nvPr>
            <p:ph type="dt" sz="half" idx="10"/>
          </p:nvPr>
        </p:nvSpPr>
        <p:spPr/>
        <p:txBody>
          <a:bodyPr/>
          <a:lstStyle/>
          <a:p>
            <a:fld id="{6C923E62-6ED6-441D-9019-5A8D1A20D7FC}" type="datetimeFigureOut">
              <a:rPr lang="ru-RU" smtClean="0"/>
              <a:pPr/>
              <a:t>вт 19.12.23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BF32281-3207-4D4A-8B7F-DD26FCB0BAC0}" type="slidenum">
              <a:rPr lang="ru-RU" smtClean="0"/>
              <a:pPr/>
              <a:t>‹#›</a:t>
            </a:fld>
            <a:endParaRPr lang="ru-RU"/>
          </a:p>
        </p:txBody>
      </p:sp>
    </p:spTree>
    <p:extLst>
      <p:ext uri="{BB962C8B-B14F-4D97-AF65-F5344CB8AC3E}">
        <p14:creationId xmlns:p14="http://schemas.microsoft.com/office/powerpoint/2010/main" val="2093368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16663" y="487680"/>
            <a:ext cx="3355714" cy="1706880"/>
          </a:xfrm>
        </p:spPr>
        <p:txBody>
          <a:bodyPr anchor="b"/>
          <a:lstStyle>
            <a:lvl1pPr>
              <a:defRPr sz="3413"/>
            </a:lvl1pPr>
          </a:lstStyle>
          <a:p>
            <a:r>
              <a:rPr lang="ru-RU"/>
              <a:t>Образец заголовка</a:t>
            </a:r>
            <a:endParaRPr lang="en-US" dirty="0"/>
          </a:p>
        </p:txBody>
      </p:sp>
      <p:sp>
        <p:nvSpPr>
          <p:cNvPr id="3" name="Picture Placeholder 2"/>
          <p:cNvSpPr>
            <a:spLocks noGrp="1" noChangeAspect="1"/>
          </p:cNvSpPr>
          <p:nvPr>
            <p:ph type="pic" idx="1"/>
          </p:nvPr>
        </p:nvSpPr>
        <p:spPr>
          <a:xfrm>
            <a:off x="4423257" y="1053255"/>
            <a:ext cx="5267265" cy="5198533"/>
          </a:xfrm>
        </p:spPr>
        <p:txBody>
          <a:bodyPr anchor="t"/>
          <a:lstStyle>
            <a:lvl1pPr marL="0" indent="0">
              <a:buNone/>
              <a:defRPr sz="3413"/>
            </a:lvl1pPr>
            <a:lvl2pPr marL="487695" indent="0">
              <a:buNone/>
              <a:defRPr sz="2987"/>
            </a:lvl2pPr>
            <a:lvl3pPr marL="975390" indent="0">
              <a:buNone/>
              <a:defRPr sz="2560"/>
            </a:lvl3pPr>
            <a:lvl4pPr marL="1463086" indent="0">
              <a:buNone/>
              <a:defRPr sz="2133"/>
            </a:lvl4pPr>
            <a:lvl5pPr marL="1950781" indent="0">
              <a:buNone/>
              <a:defRPr sz="2133"/>
            </a:lvl5pPr>
            <a:lvl6pPr marL="2438476" indent="0">
              <a:buNone/>
              <a:defRPr sz="2133"/>
            </a:lvl6pPr>
            <a:lvl7pPr marL="2926171" indent="0">
              <a:buNone/>
              <a:defRPr sz="2133"/>
            </a:lvl7pPr>
            <a:lvl8pPr marL="3413867" indent="0">
              <a:buNone/>
              <a:defRPr sz="2133"/>
            </a:lvl8pPr>
            <a:lvl9pPr marL="3901562" indent="0">
              <a:buNone/>
              <a:defRPr sz="2133"/>
            </a:lvl9pPr>
          </a:lstStyle>
          <a:p>
            <a:r>
              <a:rPr lang="ru-RU"/>
              <a:t>Вставка рисунка</a:t>
            </a:r>
            <a:endParaRPr lang="en-US" dirty="0"/>
          </a:p>
        </p:txBody>
      </p:sp>
      <p:sp>
        <p:nvSpPr>
          <p:cNvPr id="4" name="Text Placeholder 3"/>
          <p:cNvSpPr>
            <a:spLocks noGrp="1"/>
          </p:cNvSpPr>
          <p:nvPr>
            <p:ph type="body" sz="half" idx="2"/>
          </p:nvPr>
        </p:nvSpPr>
        <p:spPr>
          <a:xfrm>
            <a:off x="716663" y="2194560"/>
            <a:ext cx="3355714" cy="4065694"/>
          </a:xfrm>
        </p:spPr>
        <p:txBody>
          <a:bodyPr/>
          <a:lstStyle>
            <a:lvl1pPr marL="0" indent="0">
              <a:buNone/>
              <a:defRPr sz="1707"/>
            </a:lvl1pPr>
            <a:lvl2pPr marL="487695" indent="0">
              <a:buNone/>
              <a:defRPr sz="1493"/>
            </a:lvl2pPr>
            <a:lvl3pPr marL="975390" indent="0">
              <a:buNone/>
              <a:defRPr sz="1280"/>
            </a:lvl3pPr>
            <a:lvl4pPr marL="1463086" indent="0">
              <a:buNone/>
              <a:defRPr sz="1067"/>
            </a:lvl4pPr>
            <a:lvl5pPr marL="1950781" indent="0">
              <a:buNone/>
              <a:defRPr sz="1067"/>
            </a:lvl5pPr>
            <a:lvl6pPr marL="2438476" indent="0">
              <a:buNone/>
              <a:defRPr sz="1067"/>
            </a:lvl6pPr>
            <a:lvl7pPr marL="2926171" indent="0">
              <a:buNone/>
              <a:defRPr sz="1067"/>
            </a:lvl7pPr>
            <a:lvl8pPr marL="3413867" indent="0">
              <a:buNone/>
              <a:defRPr sz="1067"/>
            </a:lvl8pPr>
            <a:lvl9pPr marL="3901562" indent="0">
              <a:buNone/>
              <a:defRPr sz="1067"/>
            </a:lvl9pPr>
          </a:lstStyle>
          <a:p>
            <a:pPr lvl="0"/>
            <a:r>
              <a:rPr lang="ru-RU"/>
              <a:t>Образец текста</a:t>
            </a:r>
          </a:p>
        </p:txBody>
      </p:sp>
      <p:sp>
        <p:nvSpPr>
          <p:cNvPr id="5" name="Date Placeholder 4"/>
          <p:cNvSpPr>
            <a:spLocks noGrp="1"/>
          </p:cNvSpPr>
          <p:nvPr>
            <p:ph type="dt" sz="half" idx="10"/>
          </p:nvPr>
        </p:nvSpPr>
        <p:spPr/>
        <p:txBody>
          <a:bodyPr/>
          <a:lstStyle/>
          <a:p>
            <a:fld id="{6C923E62-6ED6-441D-9019-5A8D1A20D7FC}" type="datetimeFigureOut">
              <a:rPr lang="ru-RU" smtClean="0"/>
              <a:pPr/>
              <a:t>вт 19.12.23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BF32281-3207-4D4A-8B7F-DD26FCB0BAC0}" type="slidenum">
              <a:rPr lang="ru-RU" smtClean="0"/>
              <a:pPr/>
              <a:t>‹#›</a:t>
            </a:fld>
            <a:endParaRPr lang="ru-RU"/>
          </a:p>
        </p:txBody>
      </p:sp>
    </p:spTree>
    <p:extLst>
      <p:ext uri="{BB962C8B-B14F-4D97-AF65-F5344CB8AC3E}">
        <p14:creationId xmlns:p14="http://schemas.microsoft.com/office/powerpoint/2010/main" val="6338437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5308" y="389468"/>
            <a:ext cx="8973860" cy="1413934"/>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715308" y="1947333"/>
            <a:ext cx="8973860" cy="4641427"/>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15308" y="6780108"/>
            <a:ext cx="2341007" cy="389467"/>
          </a:xfrm>
          <a:prstGeom prst="rect">
            <a:avLst/>
          </a:prstGeom>
        </p:spPr>
        <p:txBody>
          <a:bodyPr vert="horz" lIns="91440" tIns="45720" rIns="91440" bIns="45720" rtlCol="0" anchor="ctr"/>
          <a:lstStyle>
            <a:lvl1pPr algn="l">
              <a:defRPr sz="1280">
                <a:solidFill>
                  <a:schemeClr val="tx1">
                    <a:tint val="75000"/>
                  </a:schemeClr>
                </a:solidFill>
              </a:defRPr>
            </a:lvl1pPr>
          </a:lstStyle>
          <a:p>
            <a:fld id="{6C923E62-6ED6-441D-9019-5A8D1A20D7FC}" type="datetimeFigureOut">
              <a:rPr lang="ru-RU" smtClean="0"/>
              <a:pPr/>
              <a:t>вт 19.12.23</a:t>
            </a:fld>
            <a:endParaRPr lang="ru-RU"/>
          </a:p>
        </p:txBody>
      </p:sp>
      <p:sp>
        <p:nvSpPr>
          <p:cNvPr id="5" name="Footer Placeholder 4"/>
          <p:cNvSpPr>
            <a:spLocks noGrp="1"/>
          </p:cNvSpPr>
          <p:nvPr>
            <p:ph type="ftr" sz="quarter" idx="3"/>
          </p:nvPr>
        </p:nvSpPr>
        <p:spPr>
          <a:xfrm>
            <a:off x="3446483" y="6780108"/>
            <a:ext cx="3511510" cy="389467"/>
          </a:xfrm>
          <a:prstGeom prst="rect">
            <a:avLst/>
          </a:prstGeom>
        </p:spPr>
        <p:txBody>
          <a:bodyPr vert="horz" lIns="91440" tIns="45720" rIns="91440" bIns="45720" rtlCol="0" anchor="ctr"/>
          <a:lstStyle>
            <a:lvl1pPr algn="ctr">
              <a:defRPr sz="128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7348160" y="6780108"/>
            <a:ext cx="2341007" cy="389467"/>
          </a:xfrm>
          <a:prstGeom prst="rect">
            <a:avLst/>
          </a:prstGeom>
        </p:spPr>
        <p:txBody>
          <a:bodyPr vert="horz" lIns="91440" tIns="45720" rIns="91440" bIns="45720" rtlCol="0" anchor="ctr"/>
          <a:lstStyle>
            <a:lvl1pPr algn="r">
              <a:defRPr sz="1280">
                <a:solidFill>
                  <a:schemeClr val="tx1">
                    <a:tint val="75000"/>
                  </a:schemeClr>
                </a:solidFill>
              </a:defRPr>
            </a:lvl1pPr>
          </a:lstStyle>
          <a:p>
            <a:fld id="{6BF32281-3207-4D4A-8B7F-DD26FCB0BAC0}" type="slidenum">
              <a:rPr lang="ru-RU" smtClean="0"/>
              <a:pPr/>
              <a:t>‹#›</a:t>
            </a:fld>
            <a:endParaRPr lang="ru-RU"/>
          </a:p>
        </p:txBody>
      </p:sp>
    </p:spTree>
    <p:extLst>
      <p:ext uri="{BB962C8B-B14F-4D97-AF65-F5344CB8AC3E}">
        <p14:creationId xmlns:p14="http://schemas.microsoft.com/office/powerpoint/2010/main" val="872359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75390" rtl="0" eaLnBrk="1" latinLnBrk="0" hangingPunct="1">
        <a:lnSpc>
          <a:spcPct val="90000"/>
        </a:lnSpc>
        <a:spcBef>
          <a:spcPct val="0"/>
        </a:spcBef>
        <a:buNone/>
        <a:defRPr sz="4693" kern="1200">
          <a:solidFill>
            <a:schemeClr val="tx1"/>
          </a:solidFill>
          <a:latin typeface="+mj-lt"/>
          <a:ea typeface="+mj-ea"/>
          <a:cs typeface="+mj-cs"/>
        </a:defRPr>
      </a:lvl1pPr>
    </p:titleStyle>
    <p:bodyStyle>
      <a:lvl1pPr marL="243848" indent="-243848" algn="l" defTabSz="975390" rtl="0" eaLnBrk="1" latinLnBrk="0" hangingPunct="1">
        <a:lnSpc>
          <a:spcPct val="90000"/>
        </a:lnSpc>
        <a:spcBef>
          <a:spcPts val="1067"/>
        </a:spcBef>
        <a:buFont typeface="Arial" panose="020B0604020202020204" pitchFamily="34" charset="0"/>
        <a:buChar char="•"/>
        <a:defRPr sz="2987" kern="1200">
          <a:solidFill>
            <a:schemeClr val="tx1"/>
          </a:solidFill>
          <a:latin typeface="+mn-lt"/>
          <a:ea typeface="+mn-ea"/>
          <a:cs typeface="+mn-cs"/>
        </a:defRPr>
      </a:lvl1pPr>
      <a:lvl2pPr marL="731543" indent="-243848" algn="l" defTabSz="975390" rtl="0" eaLnBrk="1" latinLnBrk="0" hangingPunct="1">
        <a:lnSpc>
          <a:spcPct val="90000"/>
        </a:lnSpc>
        <a:spcBef>
          <a:spcPts val="533"/>
        </a:spcBef>
        <a:buFont typeface="Arial" panose="020B0604020202020204" pitchFamily="34" charset="0"/>
        <a:buChar char="•"/>
        <a:defRPr sz="2560" kern="1200">
          <a:solidFill>
            <a:schemeClr val="tx1"/>
          </a:solidFill>
          <a:latin typeface="+mn-lt"/>
          <a:ea typeface="+mn-ea"/>
          <a:cs typeface="+mn-cs"/>
        </a:defRPr>
      </a:lvl2pPr>
      <a:lvl3pPr marL="1219238" indent="-243848" algn="l" defTabSz="975390" rtl="0" eaLnBrk="1" latinLnBrk="0" hangingPunct="1">
        <a:lnSpc>
          <a:spcPct val="90000"/>
        </a:lnSpc>
        <a:spcBef>
          <a:spcPts val="533"/>
        </a:spcBef>
        <a:buFont typeface="Arial" panose="020B0604020202020204" pitchFamily="34" charset="0"/>
        <a:buChar char="•"/>
        <a:defRPr sz="2133" kern="1200">
          <a:solidFill>
            <a:schemeClr val="tx1"/>
          </a:solidFill>
          <a:latin typeface="+mn-lt"/>
          <a:ea typeface="+mn-ea"/>
          <a:cs typeface="+mn-cs"/>
        </a:defRPr>
      </a:lvl3pPr>
      <a:lvl4pPr marL="1706933"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4pPr>
      <a:lvl5pPr marL="2194629"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5pPr>
      <a:lvl6pPr marL="2682324"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6pPr>
      <a:lvl7pPr marL="3170019"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7pPr>
      <a:lvl8pPr marL="3657714"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8pPr>
      <a:lvl9pPr marL="4145410" indent="-243848" algn="l" defTabSz="975390"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9pPr>
    </p:bodyStyle>
    <p:otherStyle>
      <a:defPPr>
        <a:defRPr lang="en-US"/>
      </a:defPPr>
      <a:lvl1pPr marL="0" algn="l" defTabSz="975390" rtl="0" eaLnBrk="1" latinLnBrk="0" hangingPunct="1">
        <a:defRPr sz="1920" kern="1200">
          <a:solidFill>
            <a:schemeClr val="tx1"/>
          </a:solidFill>
          <a:latin typeface="+mn-lt"/>
          <a:ea typeface="+mn-ea"/>
          <a:cs typeface="+mn-cs"/>
        </a:defRPr>
      </a:lvl1pPr>
      <a:lvl2pPr marL="487695" algn="l" defTabSz="975390" rtl="0" eaLnBrk="1" latinLnBrk="0" hangingPunct="1">
        <a:defRPr sz="1920" kern="1200">
          <a:solidFill>
            <a:schemeClr val="tx1"/>
          </a:solidFill>
          <a:latin typeface="+mn-lt"/>
          <a:ea typeface="+mn-ea"/>
          <a:cs typeface="+mn-cs"/>
        </a:defRPr>
      </a:lvl2pPr>
      <a:lvl3pPr marL="975390" algn="l" defTabSz="975390" rtl="0" eaLnBrk="1" latinLnBrk="0" hangingPunct="1">
        <a:defRPr sz="1920" kern="1200">
          <a:solidFill>
            <a:schemeClr val="tx1"/>
          </a:solidFill>
          <a:latin typeface="+mn-lt"/>
          <a:ea typeface="+mn-ea"/>
          <a:cs typeface="+mn-cs"/>
        </a:defRPr>
      </a:lvl3pPr>
      <a:lvl4pPr marL="1463086" algn="l" defTabSz="975390" rtl="0" eaLnBrk="1" latinLnBrk="0" hangingPunct="1">
        <a:defRPr sz="1920" kern="1200">
          <a:solidFill>
            <a:schemeClr val="tx1"/>
          </a:solidFill>
          <a:latin typeface="+mn-lt"/>
          <a:ea typeface="+mn-ea"/>
          <a:cs typeface="+mn-cs"/>
        </a:defRPr>
      </a:lvl4pPr>
      <a:lvl5pPr marL="1950781" algn="l" defTabSz="975390" rtl="0" eaLnBrk="1" latinLnBrk="0" hangingPunct="1">
        <a:defRPr sz="1920" kern="1200">
          <a:solidFill>
            <a:schemeClr val="tx1"/>
          </a:solidFill>
          <a:latin typeface="+mn-lt"/>
          <a:ea typeface="+mn-ea"/>
          <a:cs typeface="+mn-cs"/>
        </a:defRPr>
      </a:lvl5pPr>
      <a:lvl6pPr marL="2438476" algn="l" defTabSz="975390" rtl="0" eaLnBrk="1" latinLnBrk="0" hangingPunct="1">
        <a:defRPr sz="1920" kern="1200">
          <a:solidFill>
            <a:schemeClr val="tx1"/>
          </a:solidFill>
          <a:latin typeface="+mn-lt"/>
          <a:ea typeface="+mn-ea"/>
          <a:cs typeface="+mn-cs"/>
        </a:defRPr>
      </a:lvl6pPr>
      <a:lvl7pPr marL="2926171" algn="l" defTabSz="975390" rtl="0" eaLnBrk="1" latinLnBrk="0" hangingPunct="1">
        <a:defRPr sz="1920" kern="1200">
          <a:solidFill>
            <a:schemeClr val="tx1"/>
          </a:solidFill>
          <a:latin typeface="+mn-lt"/>
          <a:ea typeface="+mn-ea"/>
          <a:cs typeface="+mn-cs"/>
        </a:defRPr>
      </a:lvl7pPr>
      <a:lvl8pPr marL="3413867" algn="l" defTabSz="975390" rtl="0" eaLnBrk="1" latinLnBrk="0" hangingPunct="1">
        <a:defRPr sz="1920" kern="1200">
          <a:solidFill>
            <a:schemeClr val="tx1"/>
          </a:solidFill>
          <a:latin typeface="+mn-lt"/>
          <a:ea typeface="+mn-ea"/>
          <a:cs typeface="+mn-cs"/>
        </a:defRPr>
      </a:lvl8pPr>
      <a:lvl9pPr marL="3901562" algn="l" defTabSz="975390" rtl="0" eaLnBrk="1" latinLnBrk="0" hangingPunct="1">
        <a:defRPr sz="1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Скругленный прямоугольник 32"/>
          <p:cNvSpPr/>
          <p:nvPr/>
        </p:nvSpPr>
        <p:spPr>
          <a:xfrm>
            <a:off x="99481" y="4811269"/>
            <a:ext cx="10165331" cy="2103896"/>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ru-RU" sz="1536"/>
          </a:p>
        </p:txBody>
      </p:sp>
      <p:sp>
        <p:nvSpPr>
          <p:cNvPr id="3" name="Прямоугольник 2"/>
          <p:cNvSpPr/>
          <p:nvPr/>
        </p:nvSpPr>
        <p:spPr>
          <a:xfrm>
            <a:off x="154194" y="6147245"/>
            <a:ext cx="10110618" cy="565155"/>
          </a:xfrm>
          <a:prstGeom prst="rect">
            <a:avLst/>
          </a:prstGeom>
        </p:spPr>
        <p:txBody>
          <a:bodyPr wrap="square">
            <a:spAutoFit/>
          </a:bodyPr>
          <a:lstStyle/>
          <a:p>
            <a:pPr algn="ctr"/>
            <a:r>
              <a:rPr lang="ru-RU" sz="1024" b="1" spc="13" dirty="0">
                <a:solidFill>
                  <a:srgbClr val="000000"/>
                </a:solidFill>
                <a:latin typeface="Times New Roman" panose="02020603050405020304" pitchFamily="18" charset="0"/>
                <a:cs typeface="Times New Roman" panose="02020603050405020304" pitchFamily="18" charset="0"/>
              </a:rPr>
              <a:t>По всем вопросам обращайтесь в учреждения государственной ветеринарной службы Республики Мордовия </a:t>
            </a:r>
            <a:endParaRPr lang="ru-RU" sz="1024" b="1" spc="13" dirty="0" smtClean="0">
              <a:solidFill>
                <a:srgbClr val="000000"/>
              </a:solidFill>
              <a:latin typeface="Times New Roman" panose="02020603050405020304" pitchFamily="18" charset="0"/>
              <a:cs typeface="Times New Roman" panose="02020603050405020304" pitchFamily="18" charset="0"/>
            </a:endParaRPr>
          </a:p>
          <a:p>
            <a:pPr algn="ctr"/>
            <a:r>
              <a:rPr lang="ru-RU" sz="1024" b="1" spc="13" dirty="0" smtClean="0">
                <a:solidFill>
                  <a:srgbClr val="000000"/>
                </a:solidFill>
                <a:latin typeface="Times New Roman" panose="02020603050405020304" pitchFamily="18" charset="0"/>
                <a:cs typeface="Times New Roman" panose="02020603050405020304" pitchFamily="18" charset="0"/>
              </a:rPr>
              <a:t>Телефон </a:t>
            </a:r>
            <a:r>
              <a:rPr lang="ru-RU" sz="1024" b="1" spc="13" dirty="0">
                <a:solidFill>
                  <a:srgbClr val="000000"/>
                </a:solidFill>
                <a:latin typeface="Times New Roman" panose="02020603050405020304" pitchFamily="18" charset="0"/>
                <a:cs typeface="Times New Roman" panose="02020603050405020304" pitchFamily="18" charset="0"/>
              </a:rPr>
              <a:t>горячей линии ветеринарной службы Республики Мордовия 8 (</a:t>
            </a:r>
            <a:r>
              <a:rPr lang="en-US" sz="1024" b="1" spc="13" dirty="0">
                <a:solidFill>
                  <a:srgbClr val="000000"/>
                </a:solidFill>
                <a:latin typeface="Times New Roman" panose="02020603050405020304" pitchFamily="18" charset="0"/>
                <a:cs typeface="Times New Roman" panose="02020603050405020304" pitchFamily="18" charset="0"/>
              </a:rPr>
              <a:t>8</a:t>
            </a:r>
            <a:r>
              <a:rPr lang="ru-RU" sz="1024" b="1" spc="13" dirty="0">
                <a:solidFill>
                  <a:srgbClr val="000000"/>
                </a:solidFill>
                <a:latin typeface="Times New Roman" panose="02020603050405020304" pitchFamily="18" charset="0"/>
                <a:cs typeface="Times New Roman" panose="02020603050405020304" pitchFamily="18" charset="0"/>
              </a:rPr>
              <a:t>342) </a:t>
            </a:r>
            <a:r>
              <a:rPr lang="ru-RU" sz="1024" b="1" spc="13" dirty="0" smtClean="0">
                <a:solidFill>
                  <a:srgbClr val="000000"/>
                </a:solidFill>
                <a:latin typeface="Times New Roman" panose="02020603050405020304" pitchFamily="18" charset="0"/>
                <a:cs typeface="Times New Roman" panose="02020603050405020304" pitchFamily="18" charset="0"/>
              </a:rPr>
              <a:t>39-25-41</a:t>
            </a:r>
            <a:endParaRPr lang="ru-RU" sz="1024" b="1" spc="13" dirty="0">
              <a:solidFill>
                <a:srgbClr val="000000"/>
              </a:solidFill>
              <a:latin typeface="Times New Roman" panose="02020603050405020304" pitchFamily="18" charset="0"/>
              <a:cs typeface="Times New Roman" panose="02020603050405020304" pitchFamily="18" charset="0"/>
            </a:endParaRPr>
          </a:p>
          <a:p>
            <a:endParaRPr lang="ru-RU" sz="1024" b="1" spc="13" dirty="0">
              <a:solidFill>
                <a:srgbClr val="000000"/>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240632" y="-46537"/>
            <a:ext cx="10885734" cy="677108"/>
          </a:xfrm>
          <a:prstGeom prst="rect">
            <a:avLst/>
          </a:prstGeom>
        </p:spPr>
        <p:txBody>
          <a:bodyPr wrap="square">
            <a:spAutoFit/>
          </a:bodyPr>
          <a:lstStyle/>
          <a:p>
            <a:pPr algn="ctr"/>
            <a:r>
              <a:rPr lang="ru-RU" sz="1900" b="1" spc="13" dirty="0" smtClean="0">
                <a:solidFill>
                  <a:schemeClr val="accent1"/>
                </a:solidFill>
                <a:latin typeface="Times New Roman" panose="02020603050405020304" pitchFamily="18" charset="0"/>
                <a:ea typeface="Times New Roman" panose="02020603050405020304" pitchFamily="18" charset="0"/>
              </a:rPr>
              <a:t>Государственная ветеринарная </a:t>
            </a:r>
            <a:r>
              <a:rPr lang="ru-RU" sz="1900" b="1" spc="13" dirty="0">
                <a:solidFill>
                  <a:schemeClr val="accent1"/>
                </a:solidFill>
                <a:latin typeface="Times New Roman" panose="02020603050405020304" pitchFamily="18" charset="0"/>
                <a:ea typeface="Times New Roman" panose="02020603050405020304" pitchFamily="18" charset="0"/>
              </a:rPr>
              <a:t>служба Республики Мордовия </a:t>
            </a:r>
            <a:endParaRPr lang="ru-RU" sz="1900" b="1" spc="13" dirty="0">
              <a:solidFill>
                <a:schemeClr val="accent1"/>
              </a:solidFill>
              <a:latin typeface="Times New Roman" panose="02020603050405020304" pitchFamily="18" charset="0"/>
              <a:cs typeface="Times New Roman" panose="02020603050405020304" pitchFamily="18" charset="0"/>
            </a:endParaRPr>
          </a:p>
          <a:p>
            <a:pPr algn="ctr"/>
            <a:endParaRPr lang="ru-RU" sz="1900" b="1" spc="13" dirty="0">
              <a:solidFill>
                <a:schemeClr val="accent1"/>
              </a:solidFill>
              <a:latin typeface="Times New Roman" panose="02020603050405020304" pitchFamily="18" charset="0"/>
              <a:cs typeface="Times New Roman" panose="02020603050405020304" pitchFamily="18" charset="0"/>
            </a:endParaRPr>
          </a:p>
        </p:txBody>
      </p:sp>
      <p:pic>
        <p:nvPicPr>
          <p:cNvPr id="6" name="Рисунок 5">
            <a:extLst>
              <a:ext uri="{FF2B5EF4-FFF2-40B4-BE49-F238E27FC236}">
                <a16:creationId xmlns:a16="http://schemas.microsoft.com/office/drawing/2014/main" id="{DC2074AA-681D-4024-ABBF-2262A94A7C5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194" y="295816"/>
            <a:ext cx="689780" cy="747885"/>
          </a:xfrm>
          <a:prstGeom prst="rect">
            <a:avLst/>
          </a:prstGeom>
        </p:spPr>
      </p:pic>
      <p:pic>
        <p:nvPicPr>
          <p:cNvPr id="37" name="Рисунок 36">
            <a:extLst>
              <a:ext uri="{FF2B5EF4-FFF2-40B4-BE49-F238E27FC236}">
                <a16:creationId xmlns:a16="http://schemas.microsoft.com/office/drawing/2014/main" id="{9963D963-46B9-4BDC-8042-EC50748BEA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5853" y="373380"/>
            <a:ext cx="4138348" cy="675633"/>
          </a:xfrm>
          <a:prstGeom prst="rect">
            <a:avLst/>
          </a:prstGeom>
        </p:spPr>
      </p:pic>
      <p:sp>
        <p:nvSpPr>
          <p:cNvPr id="7" name="Прямоугольник 6"/>
          <p:cNvSpPr/>
          <p:nvPr/>
        </p:nvSpPr>
        <p:spPr>
          <a:xfrm>
            <a:off x="99481" y="1269165"/>
            <a:ext cx="4954720" cy="3493264"/>
          </a:xfrm>
          <a:prstGeom prst="rect">
            <a:avLst/>
          </a:prstGeom>
        </p:spPr>
        <p:txBody>
          <a:bodyPr wrap="square">
            <a:spAutoFit/>
          </a:bodyPr>
          <a:lstStyle/>
          <a:p>
            <a:pPr algn="just"/>
            <a:r>
              <a:rPr lang="ru-RU" sz="850" b="1" dirty="0" smtClean="0">
                <a:latin typeface="Times New Roman" panose="02020603050405020304" pitchFamily="18" charset="0"/>
                <a:cs typeface="Times New Roman" panose="02020603050405020304" pitchFamily="18" charset="0"/>
              </a:rPr>
              <a:t>	Губкообразная </a:t>
            </a:r>
            <a:r>
              <a:rPr lang="ru-RU" sz="850" b="1" dirty="0">
                <a:latin typeface="Times New Roman" panose="02020603050405020304" pitchFamily="18" charset="0"/>
                <a:cs typeface="Times New Roman" panose="02020603050405020304" pitchFamily="18" charset="0"/>
              </a:rPr>
              <a:t>энцефалопатия крупного рогатого скота, </a:t>
            </a:r>
            <a:r>
              <a:rPr lang="ru-RU" sz="850" b="1" i="1" dirty="0">
                <a:latin typeface="Times New Roman" panose="02020603050405020304" pitchFamily="18" charset="0"/>
                <a:cs typeface="Times New Roman" panose="02020603050405020304" pitchFamily="18" charset="0"/>
              </a:rPr>
              <a:t>ГЭКРС</a:t>
            </a:r>
            <a:r>
              <a:rPr lang="ru-RU" sz="850" b="1" dirty="0">
                <a:latin typeface="Times New Roman" panose="02020603050405020304" pitchFamily="18" charset="0"/>
                <a:cs typeface="Times New Roman" panose="02020603050405020304" pitchFamily="18" charset="0"/>
              </a:rPr>
              <a:t>, коровье бешенство — медленно развивающаяся инфекционная </a:t>
            </a:r>
            <a:r>
              <a:rPr lang="ru-RU" sz="850" b="1" dirty="0" err="1">
                <a:latin typeface="Times New Roman" panose="02020603050405020304" pitchFamily="18" charset="0"/>
                <a:cs typeface="Times New Roman" panose="02020603050405020304" pitchFamily="18" charset="0"/>
              </a:rPr>
              <a:t>прионная</a:t>
            </a:r>
            <a:r>
              <a:rPr lang="ru-RU" sz="850" b="1" dirty="0">
                <a:latin typeface="Times New Roman" panose="02020603050405020304" pitchFamily="18" charset="0"/>
                <a:cs typeface="Times New Roman" panose="02020603050405020304" pitchFamily="18" charset="0"/>
              </a:rPr>
              <a:t> трансмиссивная болезнь взрослого КРС, характеризующаяся длительным, до 2,5 — 8 лет, инкубационным периодом и проявляющаяся поражением центральной нервной системы со 100% летальностью.</a:t>
            </a:r>
          </a:p>
          <a:p>
            <a:pPr algn="just"/>
            <a:r>
              <a:rPr lang="ru-RU" sz="850" b="1" dirty="0">
                <a:latin typeface="Times New Roman" panose="02020603050405020304" pitchFamily="18" charset="0"/>
                <a:cs typeface="Times New Roman" panose="02020603050405020304" pitchFamily="18" charset="0"/>
              </a:rPr>
              <a:t>Историческая справка. Губчатая энцефалопатия впервые была зарегистрирована в 1985-1986 годах в Великобритании под названием «болезнь бешеной коровы». В последующие 10 лет произошло распространение ГЭ КРС на другие страны — Франция, Португалия, Швейцария, Германия, Нидерланды, Италия, Дания, Словакия, Финляндия и др. На сегодняшний день установлено, что ГЭ КРС появилась в результате экс-позирования на крупном рогатом скоте </a:t>
            </a:r>
            <a:r>
              <a:rPr lang="ru-RU" sz="850" b="1" dirty="0" err="1">
                <a:latin typeface="Times New Roman" panose="02020603050405020304" pitchFamily="18" charset="0"/>
                <a:cs typeface="Times New Roman" panose="02020603050405020304" pitchFamily="18" charset="0"/>
              </a:rPr>
              <a:t>скрейпи</a:t>
            </a:r>
            <a:r>
              <a:rPr lang="ru-RU" sz="850" b="1" dirty="0">
                <a:latin typeface="Times New Roman" panose="02020603050405020304" pitchFamily="18" charset="0"/>
                <a:cs typeface="Times New Roman" panose="02020603050405020304" pitchFamily="18" charset="0"/>
              </a:rPr>
              <a:t> (скрепи) — подобного агента (возбудителя </a:t>
            </a:r>
            <a:r>
              <a:rPr lang="ru-RU" sz="850" b="1" dirty="0" err="1">
                <a:latin typeface="Times New Roman" panose="02020603050405020304" pitchFamily="18" charset="0"/>
                <a:cs typeface="Times New Roman" panose="02020603050405020304" pitchFamily="18" charset="0"/>
              </a:rPr>
              <a:t>скрейпи</a:t>
            </a:r>
            <a:r>
              <a:rPr lang="ru-RU" sz="850" b="1" dirty="0">
                <a:latin typeface="Times New Roman" panose="02020603050405020304" pitchFamily="18" charset="0"/>
                <a:cs typeface="Times New Roman" panose="02020603050405020304" pitchFamily="18" charset="0"/>
              </a:rPr>
              <a:t> овец), находившегося в мясо-костной муке, которая и входила в рацион крупного рогатого скота. В России болезнь не регистрировалась.</a:t>
            </a:r>
          </a:p>
          <a:p>
            <a:pPr algn="just"/>
            <a:r>
              <a:rPr lang="ru-RU" sz="850" b="1" dirty="0" smtClean="0">
                <a:latin typeface="Times New Roman" panose="02020603050405020304" pitchFamily="18" charset="0"/>
                <a:cs typeface="Times New Roman" panose="02020603050405020304" pitchFamily="18" charset="0"/>
              </a:rPr>
              <a:t>	Экономический </a:t>
            </a:r>
            <a:r>
              <a:rPr lang="ru-RU" sz="850" b="1" dirty="0">
                <a:latin typeface="Times New Roman" panose="02020603050405020304" pitchFamily="18" charset="0"/>
                <a:cs typeface="Times New Roman" panose="02020603050405020304" pitchFamily="18" charset="0"/>
              </a:rPr>
              <a:t>ущерб. ГЭ КРС нанесла европейским странам громадный экономический ущерб, ввиду того, что было уничтожено около 4 миллионов голов крупного рогатого скота. Только одна Великобритания понесла экономический ущерб в сумме 7 миллиардов фунтов стерлингов.</a:t>
            </a:r>
          </a:p>
          <a:p>
            <a:pPr algn="just"/>
            <a:r>
              <a:rPr lang="ru-RU" sz="850" b="1" dirty="0" smtClean="0">
                <a:latin typeface="Times New Roman" panose="02020603050405020304" pitchFamily="18" charset="0"/>
                <a:cs typeface="Times New Roman" panose="02020603050405020304" pitchFamily="18" charset="0"/>
              </a:rPr>
              <a:t>	Эпизоотологические </a:t>
            </a:r>
            <a:r>
              <a:rPr lang="ru-RU" sz="850" b="1" dirty="0">
                <a:latin typeface="Times New Roman" panose="02020603050405020304" pitchFamily="18" charset="0"/>
                <a:cs typeface="Times New Roman" panose="02020603050405020304" pitchFamily="18" charset="0"/>
              </a:rPr>
              <a:t>данные. В естественных условиях к ГЭ КРС восприимчив крупный рогатый скот, особенно в 4-х летнем возрасте. Источником возбудителя инфекции являются больные и находящиеся в инкубационном периоде животные. Факторами передачи возбудителя инфекции являются продукты убоя овец, больных </a:t>
            </a:r>
            <a:r>
              <a:rPr lang="ru-RU" sz="850" b="1" dirty="0" err="1">
                <a:latin typeface="Times New Roman" panose="02020603050405020304" pitchFamily="18" charset="0"/>
                <a:cs typeface="Times New Roman" panose="02020603050405020304" pitchFamily="18" charset="0"/>
              </a:rPr>
              <a:t>скрейпи</a:t>
            </a:r>
            <a:r>
              <a:rPr lang="ru-RU" sz="850" b="1" dirty="0">
                <a:latin typeface="Times New Roman" panose="02020603050405020304" pitchFamily="18" charset="0"/>
                <a:cs typeface="Times New Roman" panose="02020603050405020304" pitchFamily="18" charset="0"/>
              </a:rPr>
              <a:t>, и КРС больного ГЭ.</a:t>
            </a:r>
          </a:p>
          <a:p>
            <a:pPr algn="just"/>
            <a:r>
              <a:rPr lang="ru-RU" sz="850" b="1" dirty="0" smtClean="0">
                <a:latin typeface="Times New Roman" panose="02020603050405020304" pitchFamily="18" charset="0"/>
                <a:cs typeface="Times New Roman" panose="02020603050405020304" pitchFamily="18" charset="0"/>
              </a:rPr>
              <a:t>	Течение и симптомы болезни. Инкубационный период составляет от 2,5 до 8 лет, в отдельных случаях он может растягиваться до 25-30 лет. Течение болезни прогрессирующее, без ремиссий. Болезнь протекает без повышения температуры тела животного, при сохраняющемся аппетите. Несмотря на нормальный аппетит, у коров снижается молочная продуктивность. Клиническое проявление болезни характеризуется признаками поражения центральной нервной системы.  При ГЭ выявляем три типа нервных явлений.</a:t>
            </a:r>
            <a:endParaRPr lang="ru-RU" sz="850" b="1" i="0" dirty="0">
              <a:effectLst/>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5182146" y="328173"/>
            <a:ext cx="5134452" cy="4670509"/>
          </a:xfrm>
          <a:prstGeom prst="rect">
            <a:avLst/>
          </a:prstGeom>
        </p:spPr>
        <p:txBody>
          <a:bodyPr wrap="square">
            <a:spAutoFit/>
          </a:bodyPr>
          <a:lstStyle/>
          <a:p>
            <a:pPr algn="just"/>
            <a:r>
              <a:rPr lang="ru-RU" sz="900" b="1" dirty="0" smtClean="0">
                <a:latin typeface="Times New Roman" panose="02020603050405020304" pitchFamily="18" charset="0"/>
                <a:cs typeface="Times New Roman" panose="02020603050405020304" pitchFamily="18" charset="0"/>
              </a:rPr>
              <a:t>	</a:t>
            </a:r>
            <a:r>
              <a:rPr lang="ru-RU" sz="850" b="1" dirty="0" smtClean="0">
                <a:latin typeface="Times New Roman" panose="02020603050405020304" pitchFamily="18" charset="0"/>
                <a:cs typeface="Times New Roman" panose="02020603050405020304" pitchFamily="18" charset="0"/>
              </a:rPr>
              <a:t>Первый </a:t>
            </a:r>
            <a:r>
              <a:rPr lang="ru-RU" sz="850" b="1" dirty="0">
                <a:latin typeface="Times New Roman" panose="02020603050405020304" pitchFamily="18" charset="0"/>
                <a:cs typeface="Times New Roman" panose="02020603050405020304" pitchFamily="18" charset="0"/>
              </a:rPr>
              <a:t>тип нервных явлений сопровождается развитием у животных чувства страха, нервозности, агрессивности, скрежета зубами, беспокойства, боязливости. Вышеперечисленные симптомы встречаются у 98% больных животных.</a:t>
            </a:r>
          </a:p>
          <a:p>
            <a:pPr algn="just"/>
            <a:r>
              <a:rPr lang="ru-RU" sz="850" b="1" dirty="0" smtClean="0">
                <a:latin typeface="Times New Roman" panose="02020603050405020304" pitchFamily="18" charset="0"/>
                <a:cs typeface="Times New Roman" panose="02020603050405020304" pitchFamily="18" charset="0"/>
              </a:rPr>
              <a:t>	Второй </a:t>
            </a:r>
            <a:r>
              <a:rPr lang="ru-RU" sz="850" b="1" dirty="0">
                <a:latin typeface="Times New Roman" panose="02020603050405020304" pitchFamily="18" charset="0"/>
                <a:cs typeface="Times New Roman" panose="02020603050405020304" pitchFamily="18" charset="0"/>
              </a:rPr>
              <a:t>тип нервных явлений характеризуется наличием у больных животных двигательных расстройств: рысистые движения, «</a:t>
            </a:r>
            <a:r>
              <a:rPr lang="ru-RU" sz="850" b="1" dirty="0" err="1">
                <a:latin typeface="Times New Roman" panose="02020603050405020304" pitchFamily="18" charset="0"/>
                <a:cs typeface="Times New Roman" panose="02020603050405020304" pitchFamily="18" charset="0"/>
              </a:rPr>
              <a:t>загребание</a:t>
            </a:r>
            <a:r>
              <a:rPr lang="ru-RU" sz="850" b="1" dirty="0">
                <a:latin typeface="Times New Roman" panose="02020603050405020304" pitchFamily="18" charset="0"/>
                <a:cs typeface="Times New Roman" panose="02020603050405020304" pitchFamily="18" charset="0"/>
              </a:rPr>
              <a:t> передними конечностями», «подкашивание» задних ног, приподнятый хвост</a:t>
            </a:r>
          </a:p>
          <a:p>
            <a:pPr algn="just"/>
            <a:r>
              <a:rPr lang="ru-RU" sz="850" b="1" dirty="0" smtClean="0">
                <a:latin typeface="Times New Roman" panose="02020603050405020304" pitchFamily="18" charset="0"/>
                <a:cs typeface="Times New Roman" panose="02020603050405020304" pitchFamily="18" charset="0"/>
              </a:rPr>
              <a:t>	При </a:t>
            </a:r>
            <a:r>
              <a:rPr lang="ru-RU" sz="850" b="1" dirty="0">
                <a:latin typeface="Times New Roman" panose="02020603050405020304" pitchFamily="18" charset="0"/>
                <a:cs typeface="Times New Roman" panose="02020603050405020304" pitchFamily="18" charset="0"/>
              </a:rPr>
              <a:t>третьем типе нервных явлений происходит нарушение чувствительности, когда у больных животных отмечаем </a:t>
            </a:r>
            <a:r>
              <a:rPr lang="ru-RU" sz="850" b="1" dirty="0" err="1">
                <a:latin typeface="Times New Roman" panose="02020603050405020304" pitchFamily="18" charset="0"/>
                <a:cs typeface="Times New Roman" panose="02020603050405020304" pitchFamily="18" charset="0"/>
              </a:rPr>
              <a:t>гиперстезию</a:t>
            </a:r>
            <a:r>
              <a:rPr lang="ru-RU" sz="850" b="1" dirty="0">
                <a:latin typeface="Times New Roman" panose="02020603050405020304" pitchFamily="18" charset="0"/>
                <a:cs typeface="Times New Roman" panose="02020603050405020304" pitchFamily="18" charset="0"/>
              </a:rPr>
              <a:t> при шуме, прикосновении и свете. Продолжительность болезни от нескольких недель до 12 месяцев и больше. Болезнь всегда заканчивается смертью животного.</a:t>
            </a:r>
          </a:p>
          <a:p>
            <a:pPr algn="just"/>
            <a:r>
              <a:rPr lang="ru-RU" sz="850" b="1" dirty="0" smtClean="0">
                <a:latin typeface="Times New Roman" panose="02020603050405020304" pitchFamily="18" charset="0"/>
                <a:cs typeface="Times New Roman" panose="02020603050405020304" pitchFamily="18" charset="0"/>
              </a:rPr>
              <a:t>	Патологоанатомические </a:t>
            </a:r>
            <a:r>
              <a:rPr lang="ru-RU" sz="850" b="1" dirty="0">
                <a:latin typeface="Times New Roman" panose="02020603050405020304" pitchFamily="18" charset="0"/>
                <a:cs typeface="Times New Roman" panose="02020603050405020304" pitchFamily="18" charset="0"/>
              </a:rPr>
              <a:t>изменения. При вскрытии павших животных характерные патологоанатомические изменения либо отсутствуют, либо слабо выражены).</a:t>
            </a:r>
          </a:p>
          <a:p>
            <a:pPr algn="just"/>
            <a:r>
              <a:rPr lang="ru-RU" sz="850" b="1" dirty="0" smtClean="0">
                <a:latin typeface="Times New Roman" panose="02020603050405020304" pitchFamily="18" charset="0"/>
                <a:cs typeface="Times New Roman" panose="02020603050405020304" pitchFamily="18" charset="0"/>
              </a:rPr>
              <a:t>	Диагноз</a:t>
            </a:r>
            <a:r>
              <a:rPr lang="ru-RU" sz="850" b="1" dirty="0">
                <a:latin typeface="Times New Roman" panose="02020603050405020304" pitchFamily="18" charset="0"/>
                <a:cs typeface="Times New Roman" panose="02020603050405020304" pitchFamily="18" charset="0"/>
              </a:rPr>
              <a:t>. Для диагностических исследований в  лабораторию  посылают:</a:t>
            </a:r>
          </a:p>
          <a:p>
            <a:pPr algn="just"/>
            <a:r>
              <a:rPr lang="ru-RU" sz="850" b="1" dirty="0">
                <a:latin typeface="Times New Roman" panose="02020603050405020304" pitchFamily="18" charset="0"/>
                <a:cs typeface="Times New Roman" panose="02020603050405020304" pitchFamily="18" charset="0"/>
              </a:rPr>
              <a:t>— мозг крупного рогатого скота после исследования на бешенство и другие вирусные инфекции после </a:t>
            </a:r>
            <a:r>
              <a:rPr lang="ru-RU" sz="850" b="1" dirty="0" err="1">
                <a:latin typeface="Times New Roman" panose="02020603050405020304" pitchFamily="18" charset="0"/>
                <a:cs typeface="Times New Roman" panose="02020603050405020304" pitchFamily="18" charset="0"/>
              </a:rPr>
              <a:t>неподтверждения</a:t>
            </a:r>
            <a:r>
              <a:rPr lang="ru-RU" sz="850" b="1" dirty="0">
                <a:latin typeface="Times New Roman" panose="02020603050405020304" pitchFamily="18" charset="0"/>
                <a:cs typeface="Times New Roman" panose="02020603050405020304" pitchFamily="18" charset="0"/>
              </a:rPr>
              <a:t> диагноза;</a:t>
            </a:r>
          </a:p>
          <a:p>
            <a:pPr algn="just"/>
            <a:r>
              <a:rPr lang="ru-RU" sz="850" b="1" dirty="0">
                <a:latin typeface="Times New Roman" panose="02020603050405020304" pitchFamily="18" charset="0"/>
                <a:cs typeface="Times New Roman" panose="02020603050405020304" pitchFamily="18" charset="0"/>
              </a:rPr>
              <a:t>— мозг крупного рогатого скота из мясокомбинатов (0,01% от забитых животных старше 3-х лет).</a:t>
            </a:r>
          </a:p>
          <a:p>
            <a:pPr algn="just"/>
            <a:r>
              <a:rPr lang="ru-RU" sz="850" b="1" dirty="0">
                <a:latin typeface="Times New Roman" panose="02020603050405020304" pitchFamily="18" charset="0"/>
                <a:cs typeface="Times New Roman" panose="02020603050405020304" pitchFamily="18" charset="0"/>
              </a:rPr>
              <a:t>Патологический материал (головной мозг) берут от животных с клиническими признаками поражения центральной нервной системы). При этом мозг для  исследований необходимо брать у животных сразу после их убоя или гибели.</a:t>
            </a:r>
          </a:p>
          <a:p>
            <a:pPr algn="just"/>
            <a:r>
              <a:rPr lang="ru-RU" sz="850" b="1" dirty="0" smtClean="0">
                <a:latin typeface="Times New Roman" panose="02020603050405020304" pitchFamily="18" charset="0"/>
                <a:cs typeface="Times New Roman" panose="02020603050405020304" pitchFamily="18" charset="0"/>
              </a:rPr>
              <a:t>	Специфическая </a:t>
            </a:r>
            <a:r>
              <a:rPr lang="ru-RU" sz="850" b="1" dirty="0">
                <a:latin typeface="Times New Roman" panose="02020603050405020304" pitchFamily="18" charset="0"/>
                <a:cs typeface="Times New Roman" panose="02020603050405020304" pitchFamily="18" charset="0"/>
              </a:rPr>
              <a:t>профилактика. При ГЭ КРС не вырабатывается ни клеточного, ни гуморального иммунитета, поэтому до сегодняшнего дня в мире не создано никакой вакцины.</a:t>
            </a:r>
          </a:p>
          <a:p>
            <a:pPr algn="just"/>
            <a:r>
              <a:rPr lang="ru-RU" sz="850" b="1" dirty="0" smtClean="0">
                <a:latin typeface="Times New Roman" panose="02020603050405020304" pitchFamily="18" charset="0"/>
                <a:cs typeface="Times New Roman" panose="02020603050405020304" pitchFamily="18" charset="0"/>
              </a:rPr>
              <a:t>	Лечение</a:t>
            </a:r>
            <a:r>
              <a:rPr lang="ru-RU" sz="850" b="1" dirty="0">
                <a:latin typeface="Times New Roman" panose="02020603050405020304" pitchFamily="18" charset="0"/>
                <a:cs typeface="Times New Roman" panose="02020603050405020304" pitchFamily="18" charset="0"/>
              </a:rPr>
              <a:t>. Лечение неэффективно, прогноз при заболевании неблагоприятный.</a:t>
            </a:r>
          </a:p>
          <a:p>
            <a:pPr algn="just"/>
            <a:r>
              <a:rPr lang="ru-RU" sz="850" b="1" dirty="0" smtClean="0">
                <a:latin typeface="Times New Roman" panose="02020603050405020304" pitchFamily="18" charset="0"/>
                <a:cs typeface="Times New Roman" panose="02020603050405020304" pitchFamily="18" charset="0"/>
              </a:rPr>
              <a:t>	Профилактика</a:t>
            </a:r>
            <a:r>
              <a:rPr lang="ru-RU" sz="850" b="1" dirty="0">
                <a:latin typeface="Times New Roman" panose="02020603050405020304" pitchFamily="18" charset="0"/>
                <a:cs typeface="Times New Roman" panose="02020603050405020304" pitchFamily="18" charset="0"/>
              </a:rPr>
              <a:t>. Основой профилактики для благополучных стран являются: недопущение завоза из неблагополучных зон или стран племенного скота, мяса, консервов, субпродуктов и полуфабрикатов, мясо-костной муки, спермы, эмбрионов, технического жира, кишечного сырья и других продуктов и кормов животного происхождения от жвачных; тщательный контроль за закупками племенного скота и биологических тканей, особенно из неблагополучных стран; запрет скармливания жвачным животным мясо-костной и костной муки от крупного рогатого скота и овец</a:t>
            </a:r>
            <a:r>
              <a:rPr lang="ru-RU" sz="850" dirty="0" smtClean="0">
                <a:latin typeface="Times New Roman" panose="02020603050405020304" pitchFamily="18" charset="0"/>
                <a:cs typeface="Times New Roman" panose="02020603050405020304" pitchFamily="18" charset="0"/>
              </a:rPr>
              <a:t>.</a:t>
            </a:r>
            <a:r>
              <a:rPr lang="ru-RU" sz="800" b="1" dirty="0"/>
              <a:t> </a:t>
            </a:r>
            <a:endParaRPr lang="ru-RU" sz="800" b="1" dirty="0" smtClean="0"/>
          </a:p>
          <a:p>
            <a:r>
              <a:rPr lang="ru-RU" sz="900" b="1" dirty="0" smtClean="0"/>
              <a:t>	</a:t>
            </a:r>
            <a:r>
              <a:rPr lang="ru-RU" sz="1050" b="1" dirty="0" smtClean="0">
                <a:latin typeface="Times New Roman" panose="02020603050405020304" pitchFamily="18" charset="0"/>
                <a:cs typeface="Times New Roman" panose="02020603050405020304" pitchFamily="18" charset="0"/>
              </a:rPr>
              <a:t>В </a:t>
            </a:r>
            <a:r>
              <a:rPr lang="ru-RU" sz="1050" b="1" dirty="0">
                <a:latin typeface="Times New Roman" panose="02020603050405020304" pitchFamily="18" charset="0"/>
                <a:cs typeface="Times New Roman" panose="02020603050405020304" pitchFamily="18" charset="0"/>
              </a:rPr>
              <a:t>случаях обнаружения клинических признаков ГЭ КРС немедленно </a:t>
            </a:r>
            <a:r>
              <a:rPr lang="ru-RU" sz="1050" b="1" spc="13" dirty="0">
                <a:solidFill>
                  <a:srgbClr val="000000"/>
                </a:solidFill>
                <a:latin typeface="Times New Roman" panose="02020603050405020304" pitchFamily="18" charset="0"/>
                <a:cs typeface="Times New Roman" panose="02020603050405020304" pitchFamily="18" charset="0"/>
              </a:rPr>
              <a:t>обращайтесь в учреждения </a:t>
            </a:r>
            <a:r>
              <a:rPr lang="ru-RU" sz="1050" b="1" spc="13" dirty="0">
                <a:latin typeface="Times New Roman" panose="02020603050405020304" pitchFamily="18" charset="0"/>
                <a:cs typeface="Times New Roman" panose="02020603050405020304" pitchFamily="18" charset="0"/>
              </a:rPr>
              <a:t>государственной ветеринарной службы Республики Мордовия </a:t>
            </a:r>
            <a:r>
              <a:rPr lang="ru-RU" sz="1050" b="1" dirty="0">
                <a:latin typeface="Times New Roman" panose="02020603050405020304" pitchFamily="18" charset="0"/>
                <a:cs typeface="Times New Roman" panose="02020603050405020304" pitchFamily="18" charset="0"/>
              </a:rPr>
              <a:t>(г. Саранск, ул. Пролетарская, д. 139) телефон: </a:t>
            </a:r>
            <a:r>
              <a:rPr lang="ru-RU" sz="1050" b="1" spc="13" dirty="0">
                <a:latin typeface="Times New Roman" panose="02020603050405020304" pitchFamily="18" charset="0"/>
                <a:cs typeface="Times New Roman" panose="02020603050405020304" pitchFamily="18" charset="0"/>
              </a:rPr>
              <a:t>8 (</a:t>
            </a:r>
            <a:r>
              <a:rPr lang="en-US" sz="1050" b="1" spc="13" dirty="0">
                <a:latin typeface="Times New Roman" panose="02020603050405020304" pitchFamily="18" charset="0"/>
                <a:cs typeface="Times New Roman" panose="02020603050405020304" pitchFamily="18" charset="0"/>
              </a:rPr>
              <a:t>8</a:t>
            </a:r>
            <a:r>
              <a:rPr lang="ru-RU" sz="1050" b="1" spc="13" dirty="0">
                <a:latin typeface="Times New Roman" panose="02020603050405020304" pitchFamily="18" charset="0"/>
                <a:cs typeface="Times New Roman" panose="02020603050405020304" pitchFamily="18" charset="0"/>
              </a:rPr>
              <a:t>342) </a:t>
            </a:r>
            <a:r>
              <a:rPr lang="ru-RU" sz="1050" b="1" spc="13" dirty="0" smtClean="0">
                <a:latin typeface="Times New Roman" panose="02020603050405020304" pitchFamily="18" charset="0"/>
                <a:cs typeface="Times New Roman" panose="02020603050405020304" pitchFamily="18" charset="0"/>
              </a:rPr>
              <a:t>39-25-41 </a:t>
            </a:r>
            <a:r>
              <a:rPr lang="ru-RU" sz="1050" b="1" dirty="0" smtClean="0">
                <a:latin typeface="Times New Roman" panose="02020603050405020304" pitchFamily="18" charset="0"/>
                <a:cs typeface="Times New Roman" panose="02020603050405020304" pitchFamily="18" charset="0"/>
              </a:rPr>
              <a:t>для </a:t>
            </a:r>
            <a:r>
              <a:rPr lang="ru-RU" sz="1050" b="1" dirty="0">
                <a:latin typeface="Times New Roman" panose="02020603050405020304" pitchFamily="18" charset="0"/>
                <a:cs typeface="Times New Roman" panose="02020603050405020304" pitchFamily="18" charset="0"/>
              </a:rPr>
              <a:t>выявления причин заболевания животного и недопущения эпизоотии.</a:t>
            </a:r>
          </a:p>
          <a:p>
            <a:endParaRPr lang="ru-RU" sz="850" dirty="0" smtClean="0">
              <a:latin typeface="Times New Roman" panose="02020603050405020304" pitchFamily="18" charset="0"/>
              <a:cs typeface="Times New Roman" panose="02020603050405020304" pitchFamily="18" charset="0"/>
            </a:endParaRPr>
          </a:p>
        </p:txBody>
      </p:sp>
      <p:sp>
        <p:nvSpPr>
          <p:cNvPr id="15" name="Прямоугольник 14"/>
          <p:cNvSpPr/>
          <p:nvPr/>
        </p:nvSpPr>
        <p:spPr>
          <a:xfrm>
            <a:off x="223786" y="4666562"/>
            <a:ext cx="1902446" cy="1812804"/>
          </a:xfrm>
          <a:prstGeom prst="rect">
            <a:avLst/>
          </a:prstGeom>
        </p:spPr>
        <p:txBody>
          <a:bodyPr wrap="square">
            <a:spAutoFit/>
          </a:bodyPr>
          <a:lstStyle/>
          <a:p>
            <a:endParaRPr lang="ru-RU" sz="1020" b="1" spc="13" dirty="0">
              <a:solidFill>
                <a:srgbClr val="000000"/>
              </a:solidFill>
              <a:latin typeface="Times New Roman" panose="02020603050405020304" pitchFamily="18" charset="0"/>
            </a:endParaRPr>
          </a:p>
          <a:p>
            <a:r>
              <a:rPr lang="ru-RU" sz="1020" b="1" spc="13" dirty="0" err="1">
                <a:solidFill>
                  <a:srgbClr val="000000"/>
                </a:solidFill>
                <a:latin typeface="Times New Roman" panose="02020603050405020304" pitchFamily="18" charset="0"/>
              </a:rPr>
              <a:t>Ардатовская</a:t>
            </a:r>
            <a:r>
              <a:rPr lang="ru-RU" sz="1020" b="1" spc="13" dirty="0">
                <a:solidFill>
                  <a:srgbClr val="000000"/>
                </a:solidFill>
                <a:latin typeface="Times New Roman" panose="02020603050405020304" pitchFamily="18" charset="0"/>
              </a:rPr>
              <a:t> РВС</a:t>
            </a:r>
          </a:p>
          <a:p>
            <a:r>
              <a:rPr lang="ru-RU" sz="1020" spc="13" dirty="0">
                <a:solidFill>
                  <a:srgbClr val="000000"/>
                </a:solidFill>
                <a:latin typeface="Times New Roman" panose="02020603050405020304" pitchFamily="18" charset="0"/>
              </a:rPr>
              <a:t> 8(83431)3-23-24</a:t>
            </a:r>
          </a:p>
          <a:p>
            <a:r>
              <a:rPr lang="ru-RU" sz="1020" b="1" spc="13" dirty="0" err="1">
                <a:solidFill>
                  <a:srgbClr val="000000"/>
                </a:solidFill>
                <a:latin typeface="Times New Roman" panose="02020603050405020304" pitchFamily="18" charset="0"/>
              </a:rPr>
              <a:t>Атюрьевская</a:t>
            </a:r>
            <a:r>
              <a:rPr lang="ru-RU" sz="1020" b="1" spc="13" dirty="0">
                <a:solidFill>
                  <a:srgbClr val="000000"/>
                </a:solidFill>
                <a:latin typeface="Times New Roman" panose="02020603050405020304" pitchFamily="18" charset="0"/>
              </a:rPr>
              <a:t> РВС</a:t>
            </a:r>
          </a:p>
          <a:p>
            <a:r>
              <a:rPr lang="ru-RU" sz="1020" spc="13" dirty="0">
                <a:solidFill>
                  <a:srgbClr val="000000"/>
                </a:solidFill>
                <a:latin typeface="Times New Roman" panose="02020603050405020304" pitchFamily="18" charset="0"/>
              </a:rPr>
              <a:t>8(83454)2-11-86</a:t>
            </a:r>
          </a:p>
          <a:p>
            <a:r>
              <a:rPr lang="ru-RU" sz="1020" b="1" spc="13" dirty="0" err="1">
                <a:solidFill>
                  <a:srgbClr val="000000"/>
                </a:solidFill>
                <a:latin typeface="Times New Roman" panose="02020603050405020304" pitchFamily="18" charset="0"/>
              </a:rPr>
              <a:t>Атяшевская</a:t>
            </a:r>
            <a:r>
              <a:rPr lang="ru-RU" sz="1020" b="1" spc="13" dirty="0">
                <a:solidFill>
                  <a:srgbClr val="000000"/>
                </a:solidFill>
                <a:latin typeface="Times New Roman" panose="02020603050405020304" pitchFamily="18" charset="0"/>
              </a:rPr>
              <a:t> РВС </a:t>
            </a:r>
          </a:p>
          <a:p>
            <a:r>
              <a:rPr lang="ru-RU" sz="1020" spc="13" dirty="0">
                <a:solidFill>
                  <a:srgbClr val="000000"/>
                </a:solidFill>
                <a:latin typeface="Times New Roman" panose="02020603050405020304" pitchFamily="18" charset="0"/>
              </a:rPr>
              <a:t>8(83434)2-25-23</a:t>
            </a:r>
            <a:endParaRPr lang="en-US" sz="1020" spc="13" dirty="0">
              <a:solidFill>
                <a:srgbClr val="000000"/>
              </a:solidFill>
              <a:latin typeface="Times New Roman" panose="02020603050405020304" pitchFamily="18" charset="0"/>
            </a:endParaRPr>
          </a:p>
          <a:p>
            <a:r>
              <a:rPr lang="ru-RU" sz="1020" b="1" spc="13" dirty="0">
                <a:solidFill>
                  <a:srgbClr val="000000"/>
                </a:solidFill>
                <a:latin typeface="Times New Roman" panose="02020603050405020304" pitchFamily="18" charset="0"/>
                <a:cs typeface="Times New Roman" panose="02020603050405020304" pitchFamily="18" charset="0"/>
              </a:rPr>
              <a:t>Б.-</a:t>
            </a:r>
            <a:r>
              <a:rPr lang="ru-RU" sz="1020" b="1" spc="13" dirty="0" err="1">
                <a:solidFill>
                  <a:srgbClr val="000000"/>
                </a:solidFill>
                <a:latin typeface="Times New Roman" panose="02020603050405020304" pitchFamily="18" charset="0"/>
                <a:cs typeface="Times New Roman" panose="02020603050405020304" pitchFamily="18" charset="0"/>
              </a:rPr>
              <a:t>Березникая</a:t>
            </a:r>
            <a:r>
              <a:rPr lang="ru-RU" sz="1020" b="1" spc="13" dirty="0">
                <a:solidFill>
                  <a:srgbClr val="000000"/>
                </a:solidFill>
                <a:latin typeface="Times New Roman" panose="02020603050405020304" pitchFamily="18" charset="0"/>
                <a:cs typeface="Times New Roman" panose="02020603050405020304" pitchFamily="18" charset="0"/>
              </a:rPr>
              <a:t> РВС</a:t>
            </a:r>
          </a:p>
          <a:p>
            <a:r>
              <a:rPr lang="ru-RU" sz="1020" spc="13" dirty="0">
                <a:solidFill>
                  <a:srgbClr val="000000"/>
                </a:solidFill>
                <a:latin typeface="Times New Roman" panose="02020603050405020304" pitchFamily="18" charset="0"/>
                <a:cs typeface="Times New Roman" panose="02020603050405020304" pitchFamily="18" charset="0"/>
              </a:rPr>
              <a:t>8(83436)2-31-95</a:t>
            </a:r>
          </a:p>
          <a:p>
            <a:endParaRPr lang="ru-RU" sz="1000" spc="13" dirty="0">
              <a:solidFill>
                <a:srgbClr val="000000"/>
              </a:solidFill>
              <a:latin typeface="Times New Roman" panose="02020603050405020304" pitchFamily="18" charset="0"/>
            </a:endParaRPr>
          </a:p>
          <a:p>
            <a:endParaRPr lang="ru-RU" sz="1000" dirty="0"/>
          </a:p>
        </p:txBody>
      </p:sp>
      <p:sp>
        <p:nvSpPr>
          <p:cNvPr id="16" name="Прямоугольник 15"/>
          <p:cNvSpPr/>
          <p:nvPr/>
        </p:nvSpPr>
        <p:spPr>
          <a:xfrm>
            <a:off x="1587375" y="4666562"/>
            <a:ext cx="1635063" cy="3079817"/>
          </a:xfrm>
          <a:prstGeom prst="rect">
            <a:avLst/>
          </a:prstGeom>
        </p:spPr>
        <p:txBody>
          <a:bodyPr wrap="none">
            <a:spAutoFit/>
          </a:bodyPr>
          <a:lstStyle/>
          <a:p>
            <a:endParaRPr lang="ru-RU" sz="1020" b="1" spc="13" dirty="0">
              <a:solidFill>
                <a:srgbClr val="000000"/>
              </a:solidFill>
              <a:latin typeface="Times New Roman" panose="02020603050405020304" pitchFamily="18" charset="0"/>
            </a:endParaRPr>
          </a:p>
          <a:p>
            <a:r>
              <a:rPr lang="ru-RU" sz="1020" b="1" spc="13" dirty="0">
                <a:solidFill>
                  <a:srgbClr val="000000"/>
                </a:solidFill>
                <a:latin typeface="Times New Roman" panose="02020603050405020304" pitchFamily="18" charset="0"/>
                <a:cs typeface="Times New Roman" panose="02020603050405020304" pitchFamily="18" charset="0"/>
              </a:rPr>
              <a:t>Б.-</a:t>
            </a:r>
            <a:r>
              <a:rPr lang="ru-RU" sz="1020" b="1" spc="13" dirty="0" err="1">
                <a:solidFill>
                  <a:srgbClr val="000000"/>
                </a:solidFill>
                <a:latin typeface="Times New Roman" panose="02020603050405020304" pitchFamily="18" charset="0"/>
                <a:cs typeface="Times New Roman" panose="02020603050405020304" pitchFamily="18" charset="0"/>
              </a:rPr>
              <a:t>Игнатовская</a:t>
            </a:r>
            <a:r>
              <a:rPr lang="ru-RU" sz="1020" b="1" spc="13" dirty="0">
                <a:solidFill>
                  <a:srgbClr val="000000"/>
                </a:solidFill>
                <a:latin typeface="Times New Roman" panose="02020603050405020304" pitchFamily="18" charset="0"/>
                <a:cs typeface="Times New Roman" panose="02020603050405020304" pitchFamily="18" charset="0"/>
              </a:rPr>
              <a:t> РВС</a:t>
            </a:r>
          </a:p>
          <a:p>
            <a:r>
              <a:rPr lang="ru-RU" sz="1020" spc="13" dirty="0">
                <a:solidFill>
                  <a:srgbClr val="000000"/>
                </a:solidFill>
                <a:latin typeface="Times New Roman" panose="02020603050405020304" pitchFamily="18" charset="0"/>
                <a:cs typeface="Times New Roman" panose="02020603050405020304" pitchFamily="18" charset="0"/>
              </a:rPr>
              <a:t>8(83442)2-12-45</a:t>
            </a:r>
          </a:p>
          <a:p>
            <a:r>
              <a:rPr lang="ru-RU" sz="1020" b="1" spc="13" dirty="0" err="1">
                <a:solidFill>
                  <a:srgbClr val="000000"/>
                </a:solidFill>
                <a:latin typeface="Times New Roman" panose="02020603050405020304" pitchFamily="18" charset="0"/>
              </a:rPr>
              <a:t>Дубёнская</a:t>
            </a:r>
            <a:r>
              <a:rPr lang="ru-RU" sz="1020" b="1" spc="13" dirty="0">
                <a:solidFill>
                  <a:srgbClr val="000000"/>
                </a:solidFill>
                <a:latin typeface="Times New Roman" panose="02020603050405020304" pitchFamily="18" charset="0"/>
              </a:rPr>
              <a:t> РВС </a:t>
            </a:r>
          </a:p>
          <a:p>
            <a:r>
              <a:rPr lang="ru-RU" sz="1020" spc="13" dirty="0">
                <a:solidFill>
                  <a:srgbClr val="000000"/>
                </a:solidFill>
                <a:latin typeface="Times New Roman" panose="02020603050405020304" pitchFamily="18" charset="0"/>
              </a:rPr>
              <a:t>8(83447)2-12-72</a:t>
            </a:r>
            <a:endParaRPr lang="en-US" sz="1020" spc="13" dirty="0">
              <a:solidFill>
                <a:srgbClr val="000000"/>
              </a:solidFill>
              <a:latin typeface="Times New Roman" panose="02020603050405020304" pitchFamily="18" charset="0"/>
            </a:endParaRPr>
          </a:p>
          <a:p>
            <a:r>
              <a:rPr lang="ru-RU" sz="1020" b="1" spc="13" dirty="0" err="1">
                <a:solidFill>
                  <a:srgbClr val="000000"/>
                </a:solidFill>
                <a:latin typeface="Times New Roman" panose="02020603050405020304" pitchFamily="18" charset="0"/>
              </a:rPr>
              <a:t>Ельниковская</a:t>
            </a:r>
            <a:r>
              <a:rPr lang="ru-RU" sz="1020" b="1" spc="13" dirty="0">
                <a:solidFill>
                  <a:srgbClr val="000000"/>
                </a:solidFill>
                <a:latin typeface="Times New Roman" panose="02020603050405020304" pitchFamily="18" charset="0"/>
              </a:rPr>
              <a:t> РВС </a:t>
            </a:r>
          </a:p>
          <a:p>
            <a:r>
              <a:rPr lang="ru-RU" sz="1020" spc="13" dirty="0">
                <a:solidFill>
                  <a:srgbClr val="000000"/>
                </a:solidFill>
                <a:latin typeface="Times New Roman" panose="02020603050405020304" pitchFamily="18" charset="0"/>
              </a:rPr>
              <a:t>8(83444)2-60-14</a:t>
            </a:r>
          </a:p>
          <a:p>
            <a:r>
              <a:rPr lang="ru-RU" sz="1020" b="1" spc="13" dirty="0" err="1">
                <a:solidFill>
                  <a:srgbClr val="000000"/>
                </a:solidFill>
                <a:latin typeface="Times New Roman" panose="02020603050405020304" pitchFamily="18" charset="0"/>
              </a:rPr>
              <a:t>Зубово</a:t>
            </a:r>
            <a:r>
              <a:rPr lang="ru-RU" sz="1020" b="1" spc="13" dirty="0">
                <a:solidFill>
                  <a:srgbClr val="000000"/>
                </a:solidFill>
                <a:latin typeface="Times New Roman" panose="02020603050405020304" pitchFamily="18" charset="0"/>
              </a:rPr>
              <a:t>–Полянская РВС</a:t>
            </a:r>
          </a:p>
          <a:p>
            <a:r>
              <a:rPr lang="ru-RU" sz="1020" spc="13" dirty="0">
                <a:solidFill>
                  <a:srgbClr val="000000"/>
                </a:solidFill>
                <a:latin typeface="Times New Roman" panose="02020603050405020304" pitchFamily="18" charset="0"/>
              </a:rPr>
              <a:t> 8(83458)2-24-92</a:t>
            </a:r>
          </a:p>
          <a:p>
            <a:endParaRPr lang="ru-RU" sz="1020" spc="13" dirty="0">
              <a:solidFill>
                <a:srgbClr val="000000"/>
              </a:solidFill>
              <a:latin typeface="Times New Roman" panose="02020603050405020304" pitchFamily="18" charset="0"/>
            </a:endParaRPr>
          </a:p>
          <a:p>
            <a:pPr algn="ctr"/>
            <a:endParaRPr lang="en-US" sz="1020"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r>
              <a:rPr lang="ru-RU" sz="1024" spc="13" dirty="0">
                <a:solidFill>
                  <a:srgbClr val="000000"/>
                </a:solidFill>
                <a:latin typeface="Times New Roman" panose="02020603050405020304" pitchFamily="18" charset="0"/>
              </a:rPr>
              <a:t>  </a:t>
            </a:r>
          </a:p>
        </p:txBody>
      </p:sp>
      <p:sp>
        <p:nvSpPr>
          <p:cNvPr id="18" name="Прямоугольник 17"/>
          <p:cNvSpPr/>
          <p:nvPr/>
        </p:nvSpPr>
        <p:spPr>
          <a:xfrm>
            <a:off x="3166936" y="4645259"/>
            <a:ext cx="1436099" cy="2291781"/>
          </a:xfrm>
          <a:prstGeom prst="rect">
            <a:avLst/>
          </a:prstGeom>
        </p:spPr>
        <p:txBody>
          <a:bodyPr wrap="none">
            <a:spAutoFit/>
          </a:bodyPr>
          <a:lstStyle/>
          <a:p>
            <a:endParaRPr lang="ru-RU" sz="1020" b="1" spc="13" dirty="0">
              <a:solidFill>
                <a:srgbClr val="000000"/>
              </a:solidFill>
              <a:latin typeface="Times New Roman" panose="02020603050405020304" pitchFamily="18" charset="0"/>
            </a:endParaRPr>
          </a:p>
          <a:p>
            <a:r>
              <a:rPr lang="ru-RU" sz="1020" b="1" spc="13" dirty="0" err="1">
                <a:solidFill>
                  <a:srgbClr val="000000"/>
                </a:solidFill>
                <a:latin typeface="Times New Roman" panose="02020603050405020304" pitchFamily="18" charset="0"/>
              </a:rPr>
              <a:t>Инсарская</a:t>
            </a:r>
            <a:r>
              <a:rPr lang="ru-RU" sz="1020" b="1" spc="13" dirty="0">
                <a:solidFill>
                  <a:srgbClr val="000000"/>
                </a:solidFill>
                <a:latin typeface="Times New Roman" panose="02020603050405020304" pitchFamily="18" charset="0"/>
              </a:rPr>
              <a:t> РВС </a:t>
            </a:r>
          </a:p>
          <a:p>
            <a:r>
              <a:rPr lang="ru-RU" sz="1020" spc="13" dirty="0">
                <a:solidFill>
                  <a:srgbClr val="000000"/>
                </a:solidFill>
                <a:latin typeface="Times New Roman" panose="02020603050405020304" pitchFamily="18" charset="0"/>
              </a:rPr>
              <a:t>8(83449)2-12-36</a:t>
            </a:r>
            <a:endParaRPr lang="en-US" sz="1020" spc="13" dirty="0">
              <a:solidFill>
                <a:srgbClr val="000000"/>
              </a:solidFill>
              <a:latin typeface="Times New Roman" panose="02020603050405020304" pitchFamily="18" charset="0"/>
            </a:endParaRPr>
          </a:p>
          <a:p>
            <a:r>
              <a:rPr lang="ru-RU" sz="1020" b="1" dirty="0" err="1">
                <a:latin typeface="Times New Roman" panose="02020603050405020304" pitchFamily="18" charset="0"/>
                <a:cs typeface="Times New Roman" panose="02020603050405020304" pitchFamily="18" charset="0"/>
              </a:rPr>
              <a:t>Ичалковская</a:t>
            </a:r>
            <a:r>
              <a:rPr lang="ru-RU" sz="1020" b="1" dirty="0">
                <a:latin typeface="Times New Roman" panose="02020603050405020304" pitchFamily="18" charset="0"/>
                <a:cs typeface="Times New Roman" panose="02020603050405020304" pitchFamily="18" charset="0"/>
              </a:rPr>
              <a:t> РВС</a:t>
            </a:r>
          </a:p>
          <a:p>
            <a:r>
              <a:rPr lang="ru-RU" sz="1020" dirty="0">
                <a:latin typeface="Times New Roman" panose="02020603050405020304" pitchFamily="18" charset="0"/>
                <a:cs typeface="Times New Roman" panose="02020603050405020304" pitchFamily="18" charset="0"/>
              </a:rPr>
              <a:t>8(83433)2-17-25</a:t>
            </a:r>
          </a:p>
          <a:p>
            <a:r>
              <a:rPr lang="ru-RU" sz="1020" b="1" spc="13" dirty="0" err="1">
                <a:solidFill>
                  <a:srgbClr val="000000"/>
                </a:solidFill>
                <a:latin typeface="Times New Roman" panose="02020603050405020304" pitchFamily="18" charset="0"/>
              </a:rPr>
              <a:t>Кадошкинская</a:t>
            </a:r>
            <a:r>
              <a:rPr lang="ru-RU" sz="1020" b="1" spc="13" dirty="0">
                <a:solidFill>
                  <a:srgbClr val="000000"/>
                </a:solidFill>
                <a:latin typeface="Times New Roman" panose="02020603050405020304" pitchFamily="18" charset="0"/>
              </a:rPr>
              <a:t> РВС </a:t>
            </a:r>
          </a:p>
          <a:p>
            <a:r>
              <a:rPr lang="ru-RU" sz="1020" spc="13" dirty="0">
                <a:solidFill>
                  <a:srgbClr val="000000"/>
                </a:solidFill>
                <a:latin typeface="Times New Roman" panose="02020603050405020304" pitchFamily="18" charset="0"/>
              </a:rPr>
              <a:t>8(83448)2-34-17</a:t>
            </a:r>
          </a:p>
          <a:p>
            <a:r>
              <a:rPr lang="ru-RU" sz="1020" b="1" spc="13" dirty="0" err="1">
                <a:solidFill>
                  <a:srgbClr val="000000"/>
                </a:solidFill>
                <a:latin typeface="Times New Roman" panose="02020603050405020304" pitchFamily="18" charset="0"/>
                <a:cs typeface="Times New Roman" panose="02020603050405020304" pitchFamily="18" charset="0"/>
              </a:rPr>
              <a:t>Ковылкинская</a:t>
            </a:r>
            <a:r>
              <a:rPr lang="ru-RU" sz="1020" b="1" spc="13" dirty="0">
                <a:solidFill>
                  <a:srgbClr val="000000"/>
                </a:solidFill>
                <a:latin typeface="Times New Roman" panose="02020603050405020304" pitchFamily="18" charset="0"/>
                <a:cs typeface="Times New Roman" panose="02020603050405020304" pitchFamily="18" charset="0"/>
              </a:rPr>
              <a:t> РВС</a:t>
            </a:r>
          </a:p>
          <a:p>
            <a:r>
              <a:rPr lang="ru-RU" sz="1020" spc="13" dirty="0">
                <a:solidFill>
                  <a:srgbClr val="000000"/>
                </a:solidFill>
                <a:latin typeface="Times New Roman" panose="02020603050405020304" pitchFamily="18" charset="0"/>
                <a:cs typeface="Times New Roman" panose="02020603050405020304" pitchFamily="18" charset="0"/>
              </a:rPr>
              <a:t>8(83453)2-19-97</a:t>
            </a: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en-US"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19" name="Прямоугольник 18"/>
          <p:cNvSpPr/>
          <p:nvPr/>
        </p:nvSpPr>
        <p:spPr>
          <a:xfrm>
            <a:off x="4648477" y="4624901"/>
            <a:ext cx="1624145" cy="3076611"/>
          </a:xfrm>
          <a:prstGeom prst="rect">
            <a:avLst/>
          </a:prstGeom>
        </p:spPr>
        <p:txBody>
          <a:bodyPr wrap="square">
            <a:spAutoFit/>
          </a:bodyPr>
          <a:lstStyle/>
          <a:p>
            <a:endParaRPr lang="ru-RU" sz="1020" b="1" spc="13" dirty="0">
              <a:solidFill>
                <a:srgbClr val="000000"/>
              </a:solidFill>
              <a:latin typeface="Times New Roman" panose="02020603050405020304" pitchFamily="18" charset="0"/>
              <a:cs typeface="Times New Roman" panose="02020603050405020304" pitchFamily="18" charset="0"/>
            </a:endParaRPr>
          </a:p>
          <a:p>
            <a:r>
              <a:rPr lang="ru-RU" sz="1020" b="1" spc="13" dirty="0" err="1">
                <a:solidFill>
                  <a:srgbClr val="000000"/>
                </a:solidFill>
                <a:latin typeface="Times New Roman" panose="02020603050405020304" pitchFamily="18" charset="0"/>
              </a:rPr>
              <a:t>Кочкуроваская</a:t>
            </a:r>
            <a:r>
              <a:rPr lang="ru-RU" sz="1020" b="1" spc="13" dirty="0">
                <a:solidFill>
                  <a:srgbClr val="000000"/>
                </a:solidFill>
                <a:latin typeface="Times New Roman" panose="02020603050405020304" pitchFamily="18" charset="0"/>
              </a:rPr>
              <a:t> РВС </a:t>
            </a:r>
          </a:p>
          <a:p>
            <a:r>
              <a:rPr lang="ru-RU" sz="1020" dirty="0">
                <a:latin typeface="Times New Roman" panose="02020603050405020304" pitchFamily="18" charset="0"/>
                <a:cs typeface="Times New Roman" panose="02020603050405020304" pitchFamily="18" charset="0"/>
              </a:rPr>
              <a:t>8(83439)2-18-24</a:t>
            </a:r>
            <a:endParaRPr lang="en-US" sz="1020" dirty="0">
              <a:latin typeface="Times New Roman" panose="02020603050405020304" pitchFamily="18" charset="0"/>
              <a:cs typeface="Times New Roman" panose="02020603050405020304" pitchFamily="18" charset="0"/>
            </a:endParaRPr>
          </a:p>
          <a:p>
            <a:r>
              <a:rPr lang="ru-RU" sz="1020" b="1" spc="13" dirty="0" err="1">
                <a:solidFill>
                  <a:srgbClr val="000000"/>
                </a:solidFill>
                <a:latin typeface="Times New Roman" panose="02020603050405020304" pitchFamily="18" charset="0"/>
                <a:cs typeface="Times New Roman" panose="02020603050405020304" pitchFamily="18" charset="0"/>
              </a:rPr>
              <a:t>Краснослободская</a:t>
            </a:r>
            <a:r>
              <a:rPr lang="ru-RU" sz="1020" b="1" spc="13" dirty="0">
                <a:solidFill>
                  <a:srgbClr val="000000"/>
                </a:solidFill>
                <a:latin typeface="Times New Roman" panose="02020603050405020304" pitchFamily="18" charset="0"/>
                <a:cs typeface="Times New Roman" panose="02020603050405020304" pitchFamily="18" charset="0"/>
              </a:rPr>
              <a:t> </a:t>
            </a:r>
            <a:r>
              <a:rPr lang="ru-RU" sz="1020" b="1" spc="13" dirty="0">
                <a:solidFill>
                  <a:srgbClr val="000000"/>
                </a:solidFill>
                <a:latin typeface="Times New Roman" panose="02020603050405020304" pitchFamily="18" charset="0"/>
              </a:rPr>
              <a:t>РВС </a:t>
            </a:r>
          </a:p>
          <a:p>
            <a:r>
              <a:rPr lang="ru-RU" sz="1020" spc="13" dirty="0">
                <a:solidFill>
                  <a:srgbClr val="000000"/>
                </a:solidFill>
                <a:latin typeface="Times New Roman" panose="02020603050405020304" pitchFamily="18" charset="0"/>
                <a:cs typeface="Times New Roman" panose="02020603050405020304" pitchFamily="18" charset="0"/>
              </a:rPr>
              <a:t>8(83443)3-00-68</a:t>
            </a:r>
          </a:p>
          <a:p>
            <a:r>
              <a:rPr lang="ru-RU" sz="1020" b="1" dirty="0" err="1">
                <a:latin typeface="Times New Roman" panose="02020603050405020304" pitchFamily="18" charset="0"/>
                <a:cs typeface="Times New Roman" panose="02020603050405020304" pitchFamily="18" charset="0"/>
              </a:rPr>
              <a:t>Лямбирская</a:t>
            </a:r>
            <a:r>
              <a:rPr lang="ru-RU" sz="1020" b="1" dirty="0">
                <a:latin typeface="Times New Roman" panose="02020603050405020304" pitchFamily="18" charset="0"/>
                <a:cs typeface="Times New Roman" panose="02020603050405020304" pitchFamily="18" charset="0"/>
              </a:rPr>
              <a:t> РВС</a:t>
            </a:r>
          </a:p>
          <a:p>
            <a:r>
              <a:rPr lang="ru-RU" sz="1020" dirty="0">
                <a:latin typeface="Times New Roman" panose="02020603050405020304" pitchFamily="18" charset="0"/>
                <a:cs typeface="Times New Roman" panose="02020603050405020304" pitchFamily="18" charset="0"/>
              </a:rPr>
              <a:t> 8(83441)2-11-11</a:t>
            </a:r>
          </a:p>
          <a:p>
            <a:r>
              <a:rPr lang="ru-RU" sz="1020" b="1" spc="13" dirty="0">
                <a:solidFill>
                  <a:srgbClr val="000000"/>
                </a:solidFill>
                <a:latin typeface="Times New Roman" panose="02020603050405020304" pitchFamily="18" charset="0"/>
                <a:cs typeface="Times New Roman" panose="02020603050405020304" pitchFamily="18" charset="0"/>
              </a:rPr>
              <a:t>Ромодановская </a:t>
            </a:r>
            <a:r>
              <a:rPr lang="ru-RU" sz="1020" b="1" spc="13" dirty="0">
                <a:solidFill>
                  <a:srgbClr val="000000"/>
                </a:solidFill>
                <a:latin typeface="Times New Roman" panose="02020603050405020304" pitchFamily="18" charset="0"/>
              </a:rPr>
              <a:t>РВС </a:t>
            </a:r>
          </a:p>
          <a:p>
            <a:r>
              <a:rPr lang="ru-RU" sz="1020" spc="13" dirty="0">
                <a:solidFill>
                  <a:srgbClr val="000000"/>
                </a:solidFill>
                <a:latin typeface="Times New Roman" panose="02020603050405020304" pitchFamily="18" charset="0"/>
                <a:cs typeface="Times New Roman" panose="02020603050405020304" pitchFamily="18" charset="0"/>
              </a:rPr>
              <a:t>8(83438)2-15-35</a:t>
            </a: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b="1"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20" name="TextBox 19"/>
          <p:cNvSpPr txBox="1"/>
          <p:nvPr/>
        </p:nvSpPr>
        <p:spPr>
          <a:xfrm>
            <a:off x="6464404" y="4810341"/>
            <a:ext cx="1622239" cy="1661993"/>
          </a:xfrm>
          <a:prstGeom prst="rect">
            <a:avLst/>
          </a:prstGeom>
          <a:noFill/>
        </p:spPr>
        <p:txBody>
          <a:bodyPr wrap="none" rtlCol="0">
            <a:spAutoFit/>
          </a:bodyPr>
          <a:lstStyle/>
          <a:p>
            <a:r>
              <a:rPr lang="ru-RU" sz="1020" b="1" spc="13" dirty="0">
                <a:solidFill>
                  <a:srgbClr val="000000"/>
                </a:solidFill>
                <a:latin typeface="Times New Roman" panose="02020603050405020304" pitchFamily="18" charset="0"/>
                <a:cs typeface="Times New Roman" panose="02020603050405020304" pitchFamily="18" charset="0"/>
              </a:rPr>
              <a:t>Рузаевская </a:t>
            </a:r>
            <a:r>
              <a:rPr lang="ru-RU" sz="1020" b="1" spc="13" dirty="0">
                <a:solidFill>
                  <a:srgbClr val="000000"/>
                </a:solidFill>
                <a:latin typeface="Times New Roman" panose="02020603050405020304" pitchFamily="18" charset="0"/>
              </a:rPr>
              <a:t>РВС </a:t>
            </a:r>
          </a:p>
          <a:p>
            <a:r>
              <a:rPr lang="ru-RU" sz="1020" spc="13" dirty="0">
                <a:solidFill>
                  <a:srgbClr val="000000"/>
                </a:solidFill>
                <a:latin typeface="Times New Roman" panose="02020603050405020304" pitchFamily="18" charset="0"/>
                <a:cs typeface="Times New Roman" panose="02020603050405020304" pitchFamily="18" charset="0"/>
              </a:rPr>
              <a:t>8(83451)6-71-61</a:t>
            </a:r>
          </a:p>
          <a:p>
            <a:r>
              <a:rPr lang="ru-RU" sz="1020" b="1" spc="13" dirty="0" err="1">
                <a:solidFill>
                  <a:srgbClr val="000000"/>
                </a:solidFill>
                <a:latin typeface="Times New Roman" panose="02020603050405020304" pitchFamily="18" charset="0"/>
                <a:cs typeface="Times New Roman" panose="02020603050405020304" pitchFamily="18" charset="0"/>
              </a:rPr>
              <a:t>Старошайговская</a:t>
            </a:r>
            <a:r>
              <a:rPr lang="ru-RU" sz="1020" b="1" spc="13" dirty="0">
                <a:solidFill>
                  <a:srgbClr val="000000"/>
                </a:solidFill>
                <a:latin typeface="Times New Roman" panose="02020603050405020304" pitchFamily="18" charset="0"/>
                <a:cs typeface="Times New Roman" panose="02020603050405020304" pitchFamily="18" charset="0"/>
              </a:rPr>
              <a:t> </a:t>
            </a:r>
            <a:r>
              <a:rPr lang="ru-RU" sz="1020" b="1" spc="13" dirty="0">
                <a:solidFill>
                  <a:srgbClr val="000000"/>
                </a:solidFill>
                <a:latin typeface="Times New Roman" panose="02020603050405020304" pitchFamily="18" charset="0"/>
              </a:rPr>
              <a:t>РВС </a:t>
            </a:r>
          </a:p>
          <a:p>
            <a:r>
              <a:rPr lang="ru-RU" sz="1020" spc="13" dirty="0">
                <a:solidFill>
                  <a:srgbClr val="000000"/>
                </a:solidFill>
                <a:latin typeface="Times New Roman" panose="02020603050405020304" pitchFamily="18" charset="0"/>
                <a:cs typeface="Times New Roman" panose="02020603050405020304" pitchFamily="18" charset="0"/>
              </a:rPr>
              <a:t>8(83432)2-12-31</a:t>
            </a:r>
            <a:endParaRPr lang="en-US" sz="1020" spc="13" dirty="0">
              <a:solidFill>
                <a:srgbClr val="000000"/>
              </a:solidFill>
              <a:latin typeface="Times New Roman" panose="02020603050405020304" pitchFamily="18" charset="0"/>
              <a:cs typeface="Times New Roman" panose="02020603050405020304" pitchFamily="18" charset="0"/>
            </a:endParaRPr>
          </a:p>
          <a:p>
            <a:r>
              <a:rPr lang="ru-RU" sz="1020" b="1" spc="13" dirty="0" err="1">
                <a:solidFill>
                  <a:srgbClr val="000000"/>
                </a:solidFill>
                <a:latin typeface="Times New Roman" panose="02020603050405020304" pitchFamily="18" charset="0"/>
                <a:cs typeface="Times New Roman" panose="02020603050405020304" pitchFamily="18" charset="0"/>
              </a:rPr>
              <a:t>Темниковская</a:t>
            </a:r>
            <a:r>
              <a:rPr lang="ru-RU" sz="1020" b="1" spc="13" dirty="0">
                <a:solidFill>
                  <a:srgbClr val="000000"/>
                </a:solidFill>
                <a:latin typeface="Times New Roman" panose="02020603050405020304" pitchFamily="18" charset="0"/>
                <a:cs typeface="Times New Roman" panose="02020603050405020304" pitchFamily="18" charset="0"/>
              </a:rPr>
              <a:t> </a:t>
            </a:r>
            <a:r>
              <a:rPr lang="ru-RU" sz="1020" b="1" spc="13" dirty="0">
                <a:solidFill>
                  <a:srgbClr val="000000"/>
                </a:solidFill>
                <a:latin typeface="Times New Roman" panose="02020603050405020304" pitchFamily="18" charset="0"/>
              </a:rPr>
              <a:t>РВС </a:t>
            </a:r>
          </a:p>
          <a:p>
            <a:r>
              <a:rPr lang="ru-RU" sz="1020" spc="13" dirty="0">
                <a:solidFill>
                  <a:srgbClr val="000000"/>
                </a:solidFill>
                <a:latin typeface="Times New Roman" panose="02020603050405020304" pitchFamily="18" charset="0"/>
                <a:cs typeface="Times New Roman" panose="02020603050405020304" pitchFamily="18" charset="0"/>
              </a:rPr>
              <a:t> 8(83445)2-20-41</a:t>
            </a:r>
          </a:p>
          <a:p>
            <a:r>
              <a:rPr lang="ru-RU" sz="1020" b="1" dirty="0" err="1">
                <a:latin typeface="Times New Roman" panose="02020603050405020304" pitchFamily="18" charset="0"/>
                <a:cs typeface="Times New Roman" panose="02020603050405020304" pitchFamily="18" charset="0"/>
              </a:rPr>
              <a:t>Теньгушевская</a:t>
            </a:r>
            <a:r>
              <a:rPr lang="ru-RU" sz="1020" b="1" dirty="0">
                <a:latin typeface="Times New Roman" panose="02020603050405020304" pitchFamily="18" charset="0"/>
                <a:cs typeface="Times New Roman" panose="02020603050405020304" pitchFamily="18" charset="0"/>
              </a:rPr>
              <a:t> РВС</a:t>
            </a:r>
          </a:p>
          <a:p>
            <a:r>
              <a:rPr lang="ru-RU" sz="1020" dirty="0">
                <a:latin typeface="Times New Roman" panose="02020603050405020304" pitchFamily="18" charset="0"/>
                <a:cs typeface="Times New Roman" panose="02020603050405020304" pitchFamily="18" charset="0"/>
              </a:rPr>
              <a:t>8(83446)2-10-79</a:t>
            </a:r>
          </a:p>
          <a:p>
            <a:endParaRPr lang="ru-RU" sz="1020" dirty="0">
              <a:latin typeface="Times New Roman" panose="02020603050405020304" pitchFamily="18" charset="0"/>
              <a:cs typeface="Times New Roman" panose="02020603050405020304" pitchFamily="18" charset="0"/>
            </a:endParaRPr>
          </a:p>
          <a:p>
            <a:endParaRPr lang="ru-RU" sz="1020" dirty="0">
              <a:latin typeface="Times New Roman" panose="02020603050405020304" pitchFamily="18" charset="0"/>
              <a:cs typeface="Times New Roman" panose="02020603050405020304" pitchFamily="18" charset="0"/>
            </a:endParaRPr>
          </a:p>
        </p:txBody>
      </p:sp>
      <p:sp>
        <p:nvSpPr>
          <p:cNvPr id="22" name="Прямоугольник 21"/>
          <p:cNvSpPr/>
          <p:nvPr/>
        </p:nvSpPr>
        <p:spPr>
          <a:xfrm>
            <a:off x="8262911" y="4645259"/>
            <a:ext cx="5025315" cy="1492716"/>
          </a:xfrm>
          <a:prstGeom prst="rect">
            <a:avLst/>
          </a:prstGeom>
        </p:spPr>
        <p:txBody>
          <a:bodyPr wrap="square">
            <a:spAutoFit/>
          </a:bodyPr>
          <a:lstStyle/>
          <a:p>
            <a:endParaRPr lang="ru-RU" sz="1020" b="1" spc="13" dirty="0">
              <a:solidFill>
                <a:srgbClr val="000000"/>
              </a:solidFill>
              <a:latin typeface="Times New Roman" panose="02020603050405020304" pitchFamily="18" charset="0"/>
              <a:cs typeface="Times New Roman" panose="02020603050405020304" pitchFamily="18" charset="0"/>
            </a:endParaRPr>
          </a:p>
          <a:p>
            <a:r>
              <a:rPr lang="ru-RU" sz="1020" b="1" dirty="0" err="1">
                <a:latin typeface="Times New Roman" panose="02020603050405020304" pitchFamily="18" charset="0"/>
                <a:cs typeface="Times New Roman" panose="02020603050405020304" pitchFamily="18" charset="0"/>
              </a:rPr>
              <a:t>Торбеевская</a:t>
            </a:r>
            <a:r>
              <a:rPr lang="ru-RU" sz="1020" b="1" dirty="0">
                <a:latin typeface="Times New Roman" panose="02020603050405020304" pitchFamily="18" charset="0"/>
                <a:cs typeface="Times New Roman" panose="02020603050405020304" pitchFamily="18" charset="0"/>
              </a:rPr>
              <a:t> РВС</a:t>
            </a:r>
          </a:p>
          <a:p>
            <a:r>
              <a:rPr lang="ru-RU" sz="1020" dirty="0">
                <a:latin typeface="Times New Roman" panose="02020603050405020304" pitchFamily="18" charset="0"/>
                <a:cs typeface="Times New Roman" panose="02020603050405020304" pitchFamily="18" charset="0"/>
              </a:rPr>
              <a:t>8(83456)2-12-39</a:t>
            </a:r>
          </a:p>
          <a:p>
            <a:r>
              <a:rPr lang="ru-RU" sz="1020" b="1" spc="13" dirty="0" err="1">
                <a:solidFill>
                  <a:srgbClr val="000000"/>
                </a:solidFill>
                <a:latin typeface="Times New Roman" panose="02020603050405020304" pitchFamily="18" charset="0"/>
                <a:cs typeface="Times New Roman" panose="02020603050405020304" pitchFamily="18" charset="0"/>
              </a:rPr>
              <a:t>Чамзинская</a:t>
            </a:r>
            <a:r>
              <a:rPr lang="ru-RU" sz="1020" b="1" spc="13" dirty="0">
                <a:solidFill>
                  <a:srgbClr val="000000"/>
                </a:solidFill>
                <a:latin typeface="Times New Roman" panose="02020603050405020304" pitchFamily="18" charset="0"/>
                <a:cs typeface="Times New Roman" panose="02020603050405020304" pitchFamily="18" charset="0"/>
              </a:rPr>
              <a:t> РВС</a:t>
            </a:r>
          </a:p>
          <a:p>
            <a:r>
              <a:rPr lang="ru-RU" sz="1020" spc="13" dirty="0">
                <a:solidFill>
                  <a:srgbClr val="000000"/>
                </a:solidFill>
                <a:latin typeface="Times New Roman" panose="02020603050405020304" pitchFamily="18" charset="0"/>
                <a:cs typeface="Times New Roman" panose="02020603050405020304" pitchFamily="18" charset="0"/>
              </a:rPr>
              <a:t>8(83437)2-14-91</a:t>
            </a:r>
          </a:p>
          <a:p>
            <a:r>
              <a:rPr lang="ru-RU" sz="1000" b="1" spc="13" dirty="0">
                <a:solidFill>
                  <a:srgbClr val="000000"/>
                </a:solidFill>
                <a:latin typeface="Times New Roman" panose="02020603050405020304" pitchFamily="18" charset="0"/>
                <a:cs typeface="Times New Roman" panose="02020603050405020304" pitchFamily="18" charset="0"/>
              </a:rPr>
              <a:t>ГБУ Мордовская РСББЖ</a:t>
            </a:r>
          </a:p>
          <a:p>
            <a:r>
              <a:rPr lang="ru-RU" sz="1000" spc="13" dirty="0">
                <a:solidFill>
                  <a:srgbClr val="000000"/>
                </a:solidFill>
                <a:latin typeface="Times New Roman" panose="02020603050405020304" pitchFamily="18" charset="0"/>
                <a:cs typeface="Times New Roman" panose="02020603050405020304" pitchFamily="18" charset="0"/>
              </a:rPr>
              <a:t>8 (</a:t>
            </a:r>
            <a:r>
              <a:rPr lang="en-US" sz="1000" spc="13" dirty="0">
                <a:solidFill>
                  <a:srgbClr val="000000"/>
                </a:solidFill>
                <a:latin typeface="Times New Roman" panose="02020603050405020304" pitchFamily="18" charset="0"/>
                <a:cs typeface="Times New Roman" panose="02020603050405020304" pitchFamily="18" charset="0"/>
              </a:rPr>
              <a:t>8</a:t>
            </a:r>
            <a:r>
              <a:rPr lang="ru-RU" sz="1000" spc="13" dirty="0">
                <a:solidFill>
                  <a:srgbClr val="000000"/>
                </a:solidFill>
                <a:latin typeface="Times New Roman" panose="02020603050405020304" pitchFamily="18" charset="0"/>
                <a:cs typeface="Times New Roman" panose="02020603050405020304" pitchFamily="18" charset="0"/>
              </a:rPr>
              <a:t>342)39-25-61</a:t>
            </a:r>
          </a:p>
          <a:p>
            <a:r>
              <a:rPr lang="ru-RU" sz="1000" b="1" spc="13" dirty="0">
                <a:solidFill>
                  <a:srgbClr val="000000"/>
                </a:solidFill>
                <a:latin typeface="Times New Roman" panose="02020603050405020304" pitchFamily="18" charset="0"/>
                <a:cs typeface="Times New Roman" panose="02020603050405020304" pitchFamily="18" charset="0"/>
              </a:rPr>
              <a:t>ГБУ </a:t>
            </a:r>
            <a:r>
              <a:rPr lang="ru-RU" sz="1000" b="1" spc="13" dirty="0" smtClean="0">
                <a:solidFill>
                  <a:srgbClr val="000000"/>
                </a:solidFill>
                <a:latin typeface="Times New Roman" panose="02020603050405020304" pitchFamily="18" charset="0"/>
                <a:cs typeface="Times New Roman" panose="02020603050405020304" pitchFamily="18" charset="0"/>
              </a:rPr>
              <a:t>Мордовская РВЛ</a:t>
            </a:r>
            <a:endParaRPr lang="ru-RU" sz="1000" b="1" spc="13" dirty="0">
              <a:solidFill>
                <a:srgbClr val="000000"/>
              </a:solidFill>
              <a:latin typeface="Times New Roman" panose="02020603050405020304" pitchFamily="18" charset="0"/>
              <a:cs typeface="Times New Roman" panose="02020603050405020304" pitchFamily="18" charset="0"/>
            </a:endParaRPr>
          </a:p>
          <a:p>
            <a:r>
              <a:rPr lang="ru-RU" sz="1000" spc="13" dirty="0">
                <a:solidFill>
                  <a:srgbClr val="000000"/>
                </a:solidFill>
                <a:latin typeface="Times New Roman" panose="02020603050405020304" pitchFamily="18" charset="0"/>
                <a:cs typeface="Times New Roman" panose="02020603050405020304" pitchFamily="18" charset="0"/>
              </a:rPr>
              <a:t>8 (</a:t>
            </a:r>
            <a:r>
              <a:rPr lang="en-US" sz="1000" spc="13" dirty="0">
                <a:solidFill>
                  <a:srgbClr val="000000"/>
                </a:solidFill>
                <a:latin typeface="Times New Roman" panose="02020603050405020304" pitchFamily="18" charset="0"/>
                <a:cs typeface="Times New Roman" panose="02020603050405020304" pitchFamily="18" charset="0"/>
              </a:rPr>
              <a:t>8</a:t>
            </a:r>
            <a:r>
              <a:rPr lang="ru-RU" sz="1000" spc="13" dirty="0">
                <a:solidFill>
                  <a:srgbClr val="000000"/>
                </a:solidFill>
                <a:latin typeface="Times New Roman" panose="02020603050405020304" pitchFamily="18" charset="0"/>
                <a:cs typeface="Times New Roman" panose="02020603050405020304" pitchFamily="18" charset="0"/>
              </a:rPr>
              <a:t>342) </a:t>
            </a:r>
            <a:r>
              <a:rPr lang="ru-RU" sz="1000" spc="13" dirty="0" smtClean="0">
                <a:solidFill>
                  <a:srgbClr val="000000"/>
                </a:solidFill>
                <a:latin typeface="Times New Roman" panose="02020603050405020304" pitchFamily="18" charset="0"/>
                <a:cs typeface="Times New Roman" panose="02020603050405020304" pitchFamily="18" charset="0"/>
              </a:rPr>
              <a:t>29-36-16</a:t>
            </a:r>
            <a:endParaRPr lang="ru-RU" sz="1000" spc="13"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01165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 y="0"/>
            <a:ext cx="3657600" cy="2780248"/>
          </a:xfrm>
          <a:prstGeom prst="rect">
            <a:avLst/>
          </a:prstGeom>
        </p:spPr>
        <p:txBody>
          <a:bodyPr wrap="square">
            <a:spAutoFit/>
          </a:bodyPr>
          <a:lstStyle/>
          <a:p>
            <a:pPr algn="just">
              <a:spcAft>
                <a:spcPts val="1000"/>
              </a:spcAft>
            </a:pPr>
            <a:r>
              <a:rPr lang="ru-RU" sz="700"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7. Реализацию семей пчёл, пакетов, маток с пасек осуществляют только после тщательного их осмотра ветеринарным специалистом и получения ветеринарных сопроводительных документов.</a:t>
            </a:r>
            <a:endParaRPr lang="ru-RU" sz="700" dirty="0">
              <a:latin typeface="Calibri" panose="020F0502020204030204" pitchFamily="34" charset="0"/>
              <a:ea typeface="Times New Roman" panose="02020603050405020304" pitchFamily="18" charset="0"/>
              <a:cs typeface="Times New Roman" panose="02020603050405020304" pitchFamily="18" charset="0"/>
            </a:endParaRPr>
          </a:p>
          <a:p>
            <a:pPr algn="just">
              <a:spcAft>
                <a:spcPts val="1000"/>
              </a:spcAft>
            </a:pPr>
            <a:r>
              <a:rPr lang="ru-RU" sz="700"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 8. О заболевании или гибели пчелиных семей пчеловоды общественных и индивидуальных пасек обязаны немедленно сообщить ветеринарному специалисту, обслуживающему хозяйство (населенный пункт).</a:t>
            </a:r>
            <a:endParaRPr lang="ru-RU" sz="700" dirty="0">
              <a:latin typeface="Calibri" panose="020F0502020204030204" pitchFamily="34" charset="0"/>
              <a:ea typeface="Times New Roman" panose="02020603050405020304" pitchFamily="18" charset="0"/>
              <a:cs typeface="Times New Roman" panose="02020603050405020304" pitchFamily="18" charset="0"/>
            </a:endParaRPr>
          </a:p>
          <a:p>
            <a:pPr algn="just">
              <a:spcAft>
                <a:spcPts val="1000"/>
              </a:spcAft>
            </a:pPr>
            <a:r>
              <a:rPr lang="ru-RU" sz="700"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9. Обеспечивать организацию и проведение всех необходимых ветеринарных мероприятий в отношении пчёл и пчелиных пасек. </a:t>
            </a:r>
            <a:endParaRPr lang="ru-RU" sz="700" dirty="0">
              <a:latin typeface="Calibri" panose="020F0502020204030204" pitchFamily="34" charset="0"/>
              <a:ea typeface="Times New Roman" panose="02020603050405020304" pitchFamily="18" charset="0"/>
              <a:cs typeface="Times New Roman" panose="02020603050405020304" pitchFamily="18" charset="0"/>
            </a:endParaRPr>
          </a:p>
          <a:p>
            <a:pPr algn="just">
              <a:spcAft>
                <a:spcPts val="1000"/>
              </a:spcAft>
            </a:pPr>
            <a:r>
              <a:rPr lang="ru-RU" sz="700" dirty="0">
                <a:solidFill>
                  <a:srgbClr val="22252D"/>
                </a:solidFill>
                <a:latin typeface="Times New Roman" panose="02020603050405020304" pitchFamily="18" charset="0"/>
                <a:ea typeface="Times New Roman" panose="02020603050405020304" pitchFamily="18" charset="0"/>
              </a:rPr>
              <a:t>10. После предупреждения хозяйствами о планируемой обработке растений средствами защиты своевременно принять все меры по недопущению гибели пчел на пасеках.</a:t>
            </a:r>
            <a:r>
              <a:rPr lang="ru-RU" sz="700" dirty="0">
                <a:latin typeface="Times New Roman" panose="02020603050405020304" pitchFamily="18" charset="0"/>
                <a:ea typeface="Times New Roman" panose="02020603050405020304" pitchFamily="18" charset="0"/>
              </a:rPr>
              <a:t> На период обработки пчеловоду необходимо вывезти пасеку в безопасное место или изолировать пчел в ульях на срок, предусмотренный ограничениями при применении ядохимиката.</a:t>
            </a:r>
          </a:p>
          <a:p>
            <a:pPr algn="just">
              <a:spcAft>
                <a:spcPts val="1000"/>
              </a:spcAft>
            </a:pPr>
            <a:r>
              <a:rPr lang="ru-RU" sz="700"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11. Профилактические мероприятия и диагностические исследования пчел осуществляются в соответствии с законодательством Российской Федерации в области ветеринарии.</a:t>
            </a:r>
            <a:endParaRPr lang="ru-RU" sz="700" dirty="0">
              <a:latin typeface="Calibri" panose="020F0502020204030204" pitchFamily="34" charset="0"/>
              <a:ea typeface="Times New Roman" panose="02020603050405020304" pitchFamily="18" charset="0"/>
              <a:cs typeface="Times New Roman" panose="02020603050405020304" pitchFamily="18" charset="0"/>
            </a:endParaRPr>
          </a:p>
          <a:p>
            <a:pPr algn="just">
              <a:spcAft>
                <a:spcPts val="0"/>
              </a:spcAft>
            </a:pPr>
            <a:r>
              <a:rPr lang="ru-RU" sz="700" dirty="0">
                <a:solidFill>
                  <a:srgbClr val="22252D"/>
                </a:solidFill>
                <a:latin typeface="Times New Roman" panose="02020603050405020304" pitchFamily="18" charset="0"/>
                <a:ea typeface="Times New Roman" panose="02020603050405020304" pitchFamily="18" charset="0"/>
              </a:rPr>
              <a:t>Пчелы, содержащиеся в общественных и индивидуальных хозяйствах, подлежат диагностическим исследованиям и обработкам против инфекционных и паразитарных болезней пчел в соответствии с Планом противоэпизоотических мероприятий. </a:t>
            </a:r>
            <a:endParaRPr lang="ru-RU" sz="700" dirty="0">
              <a:latin typeface="Times New Roman" panose="02020603050405020304" pitchFamily="18" charset="0"/>
              <a:ea typeface="Times New Roman" panose="02020603050405020304" pitchFamily="18" charset="0"/>
            </a:endParaRPr>
          </a:p>
        </p:txBody>
      </p:sp>
      <p:sp>
        <p:nvSpPr>
          <p:cNvPr id="5" name="Прямоугольник 4"/>
          <p:cNvSpPr/>
          <p:nvPr/>
        </p:nvSpPr>
        <p:spPr>
          <a:xfrm>
            <a:off x="49215" y="4984119"/>
            <a:ext cx="1860550" cy="1323439"/>
          </a:xfrm>
          <a:prstGeom prst="rect">
            <a:avLst/>
          </a:prstGeom>
        </p:spPr>
        <p:txBody>
          <a:bodyPr wrap="square">
            <a:spAutoFit/>
          </a:bodyPr>
          <a:lstStyle/>
          <a:p>
            <a:pPr>
              <a:lnSpc>
                <a:spcPct val="100000"/>
              </a:lnSpc>
            </a:pPr>
            <a:r>
              <a:rPr lang="ru-RU" sz="800" b="1" dirty="0" err="1">
                <a:latin typeface="Times New Roman" panose="02020603050405020304" pitchFamily="18" charset="0"/>
                <a:cs typeface="Times New Roman" panose="02020603050405020304" pitchFamily="18" charset="0"/>
              </a:rPr>
              <a:t>Ардатовская</a:t>
            </a:r>
            <a:r>
              <a:rPr lang="ru-RU" sz="800" b="1" dirty="0">
                <a:latin typeface="Times New Roman" panose="02020603050405020304" pitchFamily="18" charset="0"/>
                <a:cs typeface="Times New Roman" panose="02020603050405020304" pitchFamily="18" charset="0"/>
              </a:rPr>
              <a:t> РВС</a:t>
            </a:r>
          </a:p>
          <a:p>
            <a:pPr>
              <a:lnSpc>
                <a:spcPct val="100000"/>
              </a:lnSpc>
            </a:pPr>
            <a:r>
              <a:rPr lang="ru-RU" sz="800" dirty="0">
                <a:latin typeface="Times New Roman" panose="02020603050405020304" pitchFamily="18" charset="0"/>
                <a:cs typeface="Times New Roman" panose="02020603050405020304" pitchFamily="18" charset="0"/>
              </a:rPr>
              <a:t>8(83431)3-23-24</a:t>
            </a:r>
          </a:p>
          <a:p>
            <a:pPr>
              <a:lnSpc>
                <a:spcPct val="100000"/>
              </a:lnSpc>
            </a:pPr>
            <a:r>
              <a:rPr lang="ru-RU" sz="800" b="1" dirty="0" err="1">
                <a:latin typeface="Times New Roman" panose="02020603050405020304" pitchFamily="18" charset="0"/>
                <a:cs typeface="Times New Roman" panose="02020603050405020304" pitchFamily="18" charset="0"/>
              </a:rPr>
              <a:t>Атюрьевская</a:t>
            </a:r>
            <a:r>
              <a:rPr lang="ru-RU" sz="800" b="1" dirty="0">
                <a:latin typeface="Times New Roman" panose="02020603050405020304" pitchFamily="18" charset="0"/>
                <a:cs typeface="Times New Roman" panose="02020603050405020304" pitchFamily="18" charset="0"/>
              </a:rPr>
              <a:t> РВС </a:t>
            </a:r>
            <a:r>
              <a:rPr lang="en-US" sz="800" b="1" dirty="0">
                <a:latin typeface="Times New Roman" panose="02020603050405020304" pitchFamily="18" charset="0"/>
                <a:cs typeface="Times New Roman" panose="02020603050405020304" pitchFamily="18" charset="0"/>
              </a:rPr>
              <a:t>   </a:t>
            </a:r>
            <a:r>
              <a:rPr lang="ru-RU" sz="800" b="1" dirty="0">
                <a:latin typeface="Times New Roman" panose="02020603050405020304" pitchFamily="18" charset="0"/>
                <a:cs typeface="Times New Roman" panose="02020603050405020304" pitchFamily="18" charset="0"/>
              </a:rPr>
              <a:t>         </a:t>
            </a:r>
            <a:r>
              <a:rPr lang="en-US" sz="800" b="1" dirty="0">
                <a:latin typeface="Times New Roman" panose="02020603050405020304" pitchFamily="18" charset="0"/>
                <a:cs typeface="Times New Roman" panose="02020603050405020304" pitchFamily="18" charset="0"/>
              </a:rPr>
              <a:t>            </a:t>
            </a:r>
            <a:r>
              <a:rPr lang="ru-RU" sz="800" b="1" dirty="0">
                <a:latin typeface="Times New Roman" panose="02020603050405020304" pitchFamily="18" charset="0"/>
                <a:cs typeface="Times New Roman" panose="02020603050405020304" pitchFamily="18" charset="0"/>
              </a:rPr>
              <a:t>         </a:t>
            </a:r>
          </a:p>
          <a:p>
            <a:pPr>
              <a:lnSpc>
                <a:spcPct val="100000"/>
              </a:lnSpc>
            </a:pPr>
            <a:r>
              <a:rPr lang="ru-RU" sz="800" dirty="0">
                <a:latin typeface="Times New Roman" panose="02020603050405020304" pitchFamily="18" charset="0"/>
                <a:cs typeface="Times New Roman" panose="02020603050405020304" pitchFamily="18" charset="0"/>
              </a:rPr>
              <a:t>8(83454)2-11-86</a:t>
            </a:r>
          </a:p>
          <a:p>
            <a:pPr>
              <a:lnSpc>
                <a:spcPct val="100000"/>
              </a:lnSpc>
            </a:pPr>
            <a:r>
              <a:rPr lang="ru-RU" sz="800" b="1" dirty="0" err="1">
                <a:latin typeface="Times New Roman" panose="02020603050405020304" pitchFamily="18" charset="0"/>
                <a:cs typeface="Times New Roman" panose="02020603050405020304" pitchFamily="18" charset="0"/>
              </a:rPr>
              <a:t>Атяшевская</a:t>
            </a:r>
            <a:r>
              <a:rPr lang="ru-RU" sz="800" b="1" dirty="0">
                <a:latin typeface="Times New Roman" panose="02020603050405020304" pitchFamily="18" charset="0"/>
                <a:cs typeface="Times New Roman" panose="02020603050405020304" pitchFamily="18" charset="0"/>
              </a:rPr>
              <a:t> РВС</a:t>
            </a:r>
          </a:p>
          <a:p>
            <a:pPr>
              <a:lnSpc>
                <a:spcPct val="100000"/>
              </a:lnSpc>
            </a:pPr>
            <a:r>
              <a:rPr lang="ru-RU" sz="800" dirty="0">
                <a:latin typeface="Times New Roman" panose="02020603050405020304" pitchFamily="18" charset="0"/>
                <a:cs typeface="Times New Roman" panose="02020603050405020304" pitchFamily="18" charset="0"/>
              </a:rPr>
              <a:t>8(83434)2-25-23</a:t>
            </a:r>
          </a:p>
          <a:p>
            <a:pPr>
              <a:lnSpc>
                <a:spcPct val="100000"/>
              </a:lnSpc>
            </a:pPr>
            <a:r>
              <a:rPr lang="ru-RU" sz="800" b="1" dirty="0" err="1">
                <a:latin typeface="Times New Roman" panose="02020603050405020304" pitchFamily="18" charset="0"/>
                <a:cs typeface="Times New Roman" panose="02020603050405020304" pitchFamily="18" charset="0"/>
              </a:rPr>
              <a:t>Большеберезниковская</a:t>
            </a:r>
            <a:r>
              <a:rPr lang="ru-RU" sz="800" b="1" dirty="0">
                <a:latin typeface="Times New Roman" panose="02020603050405020304" pitchFamily="18" charset="0"/>
                <a:cs typeface="Times New Roman" panose="02020603050405020304" pitchFamily="18" charset="0"/>
              </a:rPr>
              <a:t> РВС</a:t>
            </a:r>
          </a:p>
          <a:p>
            <a:pPr>
              <a:lnSpc>
                <a:spcPct val="100000"/>
              </a:lnSpc>
            </a:pPr>
            <a:r>
              <a:rPr lang="ru-RU" sz="800" dirty="0">
                <a:latin typeface="Times New Roman" panose="02020603050405020304" pitchFamily="18" charset="0"/>
                <a:cs typeface="Times New Roman" panose="02020603050405020304" pitchFamily="18" charset="0"/>
              </a:rPr>
              <a:t>8(83436)2-31-95</a:t>
            </a:r>
          </a:p>
          <a:p>
            <a:pPr>
              <a:lnSpc>
                <a:spcPct val="100000"/>
              </a:lnSpc>
            </a:pPr>
            <a:r>
              <a:rPr lang="ru-RU" sz="800" b="1" dirty="0" err="1">
                <a:latin typeface="Times New Roman" panose="02020603050405020304" pitchFamily="18" charset="0"/>
                <a:cs typeface="Times New Roman" panose="02020603050405020304" pitchFamily="18" charset="0"/>
              </a:rPr>
              <a:t>Большеинатовская</a:t>
            </a:r>
            <a:r>
              <a:rPr lang="ru-RU" sz="800" b="1" dirty="0">
                <a:latin typeface="Times New Roman" panose="02020603050405020304" pitchFamily="18" charset="0"/>
                <a:cs typeface="Times New Roman" panose="02020603050405020304" pitchFamily="18" charset="0"/>
              </a:rPr>
              <a:t> РВС</a:t>
            </a:r>
          </a:p>
          <a:p>
            <a:pPr>
              <a:lnSpc>
                <a:spcPct val="100000"/>
              </a:lnSpc>
            </a:pPr>
            <a:r>
              <a:rPr lang="ru-RU" sz="800" dirty="0">
                <a:latin typeface="Times New Roman" panose="02020603050405020304" pitchFamily="18" charset="0"/>
                <a:cs typeface="Times New Roman" panose="02020603050405020304" pitchFamily="18" charset="0"/>
              </a:rPr>
              <a:t>8(83442)2-12-45</a:t>
            </a:r>
          </a:p>
        </p:txBody>
      </p:sp>
      <p:sp>
        <p:nvSpPr>
          <p:cNvPr id="6" name="Прямоугольник 5"/>
          <p:cNvSpPr/>
          <p:nvPr/>
        </p:nvSpPr>
        <p:spPr>
          <a:xfrm>
            <a:off x="1760142" y="4991313"/>
            <a:ext cx="1611311" cy="1631216"/>
          </a:xfrm>
          <a:prstGeom prst="rect">
            <a:avLst/>
          </a:prstGeom>
        </p:spPr>
        <p:txBody>
          <a:bodyPr wrap="square">
            <a:spAutoFit/>
          </a:bodyPr>
          <a:lstStyle/>
          <a:p>
            <a:r>
              <a:rPr lang="ru-RU" sz="1000" b="1" dirty="0" err="1">
                <a:latin typeface="Times New Roman" panose="02020603050405020304" pitchFamily="18" charset="0"/>
                <a:cs typeface="Times New Roman" panose="02020603050405020304" pitchFamily="18" charset="0"/>
              </a:rPr>
              <a:t>Дубёнская</a:t>
            </a:r>
            <a:r>
              <a:rPr lang="ru-RU" sz="1000" b="1" dirty="0">
                <a:latin typeface="Times New Roman" panose="02020603050405020304" pitchFamily="18" charset="0"/>
                <a:cs typeface="Times New Roman" panose="02020603050405020304" pitchFamily="18" charset="0"/>
              </a:rPr>
              <a:t> РВС</a:t>
            </a:r>
          </a:p>
          <a:p>
            <a:r>
              <a:rPr lang="ru-RU" sz="1000" dirty="0">
                <a:latin typeface="Times New Roman" panose="02020603050405020304" pitchFamily="18" charset="0"/>
                <a:cs typeface="Times New Roman" panose="02020603050405020304" pitchFamily="18" charset="0"/>
              </a:rPr>
              <a:t>8(83447)2-12-72</a:t>
            </a:r>
            <a:endParaRPr lang="en-US" sz="1000" dirty="0">
              <a:latin typeface="Times New Roman" panose="02020603050405020304" pitchFamily="18" charset="0"/>
              <a:cs typeface="Times New Roman" panose="02020603050405020304" pitchFamily="18" charset="0"/>
            </a:endParaRPr>
          </a:p>
          <a:p>
            <a:r>
              <a:rPr lang="ru-RU" sz="1000" b="1" dirty="0" err="1">
                <a:latin typeface="Times New Roman" panose="02020603050405020304" pitchFamily="18" charset="0"/>
                <a:cs typeface="Times New Roman" panose="02020603050405020304" pitchFamily="18" charset="0"/>
              </a:rPr>
              <a:t>Ельниковская</a:t>
            </a:r>
            <a:r>
              <a:rPr lang="ru-RU" sz="1000" b="1" dirty="0">
                <a:latin typeface="Times New Roman" panose="02020603050405020304" pitchFamily="18" charset="0"/>
                <a:cs typeface="Times New Roman" panose="02020603050405020304" pitchFamily="18" charset="0"/>
              </a:rPr>
              <a:t> РВС  </a:t>
            </a:r>
            <a:r>
              <a:rPr lang="ru-RU"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                 </a:t>
            </a:r>
            <a:r>
              <a:rPr lang="ru-RU" sz="1000" dirty="0">
                <a:latin typeface="Times New Roman" panose="02020603050405020304" pitchFamily="18" charset="0"/>
                <a:cs typeface="Times New Roman" panose="02020603050405020304" pitchFamily="18" charset="0"/>
              </a:rPr>
              <a:t>          </a:t>
            </a:r>
          </a:p>
          <a:p>
            <a:r>
              <a:rPr lang="ru-RU" sz="1000" dirty="0">
                <a:latin typeface="Times New Roman" panose="02020603050405020304" pitchFamily="18" charset="0"/>
                <a:cs typeface="Times New Roman" panose="02020603050405020304" pitchFamily="18" charset="0"/>
              </a:rPr>
              <a:t>8(83444)2-60-14</a:t>
            </a:r>
          </a:p>
          <a:p>
            <a:r>
              <a:rPr lang="ru-RU" sz="1000" b="1" dirty="0" err="1">
                <a:latin typeface="Times New Roman" panose="02020603050405020304" pitchFamily="18" charset="0"/>
                <a:cs typeface="Times New Roman" panose="02020603050405020304" pitchFamily="18" charset="0"/>
              </a:rPr>
              <a:t>Зубово</a:t>
            </a:r>
            <a:r>
              <a:rPr lang="ru-RU" sz="1000" b="1" dirty="0">
                <a:latin typeface="Times New Roman" panose="02020603050405020304" pitchFamily="18" charset="0"/>
                <a:cs typeface="Times New Roman" panose="02020603050405020304" pitchFamily="18" charset="0"/>
              </a:rPr>
              <a:t>-Полянская РВС</a:t>
            </a:r>
          </a:p>
          <a:p>
            <a:r>
              <a:rPr lang="ru-RU" sz="1000" dirty="0">
                <a:latin typeface="Times New Roman" panose="02020603050405020304" pitchFamily="18" charset="0"/>
                <a:cs typeface="Times New Roman" panose="02020603050405020304" pitchFamily="18" charset="0"/>
              </a:rPr>
              <a:t>8(83458)2-24-92</a:t>
            </a:r>
          </a:p>
          <a:p>
            <a:r>
              <a:rPr lang="ru-RU" sz="1000" b="1" dirty="0" err="1">
                <a:latin typeface="Times New Roman" panose="02020603050405020304" pitchFamily="18" charset="0"/>
                <a:cs typeface="Times New Roman" panose="02020603050405020304" pitchFamily="18" charset="0"/>
              </a:rPr>
              <a:t>Инсарская</a:t>
            </a:r>
            <a:r>
              <a:rPr lang="ru-RU" sz="1000" b="1" dirty="0">
                <a:latin typeface="Times New Roman" panose="02020603050405020304" pitchFamily="18" charset="0"/>
                <a:cs typeface="Times New Roman" panose="02020603050405020304" pitchFamily="18" charset="0"/>
              </a:rPr>
              <a:t> РВС</a:t>
            </a:r>
          </a:p>
          <a:p>
            <a:r>
              <a:rPr lang="ru-RU" sz="1000" dirty="0">
                <a:latin typeface="Times New Roman" panose="02020603050405020304" pitchFamily="18" charset="0"/>
                <a:cs typeface="Times New Roman" panose="02020603050405020304" pitchFamily="18" charset="0"/>
              </a:rPr>
              <a:t>8(83449)2-12-36</a:t>
            </a:r>
          </a:p>
          <a:p>
            <a:r>
              <a:rPr lang="ru-RU" sz="1000" b="1" dirty="0" err="1">
                <a:latin typeface="Times New Roman" panose="02020603050405020304" pitchFamily="18" charset="0"/>
                <a:cs typeface="Times New Roman" panose="02020603050405020304" pitchFamily="18" charset="0"/>
              </a:rPr>
              <a:t>Ичалковская</a:t>
            </a:r>
            <a:r>
              <a:rPr lang="ru-RU" sz="1000" b="1" dirty="0">
                <a:latin typeface="Times New Roman" panose="02020603050405020304" pitchFamily="18" charset="0"/>
                <a:cs typeface="Times New Roman" panose="02020603050405020304" pitchFamily="18" charset="0"/>
              </a:rPr>
              <a:t> РВС</a:t>
            </a:r>
          </a:p>
          <a:p>
            <a:r>
              <a:rPr lang="ru-RU" sz="1000" dirty="0">
                <a:latin typeface="Times New Roman" panose="02020603050405020304" pitchFamily="18" charset="0"/>
                <a:cs typeface="Times New Roman" panose="02020603050405020304" pitchFamily="18" charset="0"/>
              </a:rPr>
              <a:t>8(83433)2-17-25</a:t>
            </a:r>
          </a:p>
        </p:txBody>
      </p:sp>
      <p:sp>
        <p:nvSpPr>
          <p:cNvPr id="7" name="Прямоугольник 6"/>
          <p:cNvSpPr/>
          <p:nvPr/>
        </p:nvSpPr>
        <p:spPr>
          <a:xfrm>
            <a:off x="3287966" y="4969479"/>
            <a:ext cx="1682750" cy="1631216"/>
          </a:xfrm>
          <a:prstGeom prst="rect">
            <a:avLst/>
          </a:prstGeom>
        </p:spPr>
        <p:txBody>
          <a:bodyPr wrap="square">
            <a:spAutoFit/>
          </a:bodyPr>
          <a:lstStyle/>
          <a:p>
            <a:r>
              <a:rPr lang="ru-RU" sz="1000" b="1" dirty="0" err="1">
                <a:latin typeface="Times New Roman" panose="02020603050405020304" pitchFamily="18" charset="0"/>
                <a:cs typeface="Times New Roman" panose="02020603050405020304" pitchFamily="18" charset="0"/>
              </a:rPr>
              <a:t>Кадошкинская</a:t>
            </a:r>
            <a:r>
              <a:rPr lang="ru-RU" sz="1000" b="1" dirty="0">
                <a:latin typeface="Times New Roman" panose="02020603050405020304" pitchFamily="18" charset="0"/>
                <a:cs typeface="Times New Roman" panose="02020603050405020304" pitchFamily="18" charset="0"/>
              </a:rPr>
              <a:t> РВС</a:t>
            </a:r>
          </a:p>
          <a:p>
            <a:r>
              <a:rPr lang="ru-RU" sz="1000" dirty="0">
                <a:latin typeface="Times New Roman" panose="02020603050405020304" pitchFamily="18" charset="0"/>
                <a:cs typeface="Times New Roman" panose="02020603050405020304" pitchFamily="18" charset="0"/>
              </a:rPr>
              <a:t>8(83448)2-34-17</a:t>
            </a:r>
          </a:p>
          <a:p>
            <a:r>
              <a:rPr lang="ru-RU" sz="1000" b="1" dirty="0" err="1">
                <a:latin typeface="Times New Roman" panose="02020603050405020304" pitchFamily="18" charset="0"/>
                <a:cs typeface="Times New Roman" panose="02020603050405020304" pitchFamily="18" charset="0"/>
              </a:rPr>
              <a:t>Ковылкинская</a:t>
            </a:r>
            <a:r>
              <a:rPr lang="ru-RU" sz="1000" b="1" dirty="0">
                <a:latin typeface="Times New Roman" panose="02020603050405020304" pitchFamily="18" charset="0"/>
                <a:cs typeface="Times New Roman" panose="02020603050405020304" pitchFamily="18" charset="0"/>
              </a:rPr>
              <a:t> РВС</a:t>
            </a:r>
          </a:p>
          <a:p>
            <a:r>
              <a:rPr lang="ru-RU" sz="1000" dirty="0">
                <a:latin typeface="Times New Roman" panose="02020603050405020304" pitchFamily="18" charset="0"/>
                <a:cs typeface="Times New Roman" panose="02020603050405020304" pitchFamily="18" charset="0"/>
              </a:rPr>
              <a:t>8(83453)2-19-97</a:t>
            </a:r>
          </a:p>
          <a:p>
            <a:r>
              <a:rPr lang="ru-RU" sz="1000" b="1" dirty="0" err="1">
                <a:latin typeface="Times New Roman" panose="02020603050405020304" pitchFamily="18" charset="0"/>
                <a:cs typeface="Times New Roman" panose="02020603050405020304" pitchFamily="18" charset="0"/>
              </a:rPr>
              <a:t>Кочкуровская</a:t>
            </a:r>
            <a:r>
              <a:rPr lang="ru-RU" sz="1000" b="1" dirty="0">
                <a:latin typeface="Times New Roman" panose="02020603050405020304" pitchFamily="18" charset="0"/>
                <a:cs typeface="Times New Roman" panose="02020603050405020304" pitchFamily="18" charset="0"/>
              </a:rPr>
              <a:t> РВС</a:t>
            </a:r>
            <a:r>
              <a:rPr lang="ru-RU"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     </a:t>
            </a:r>
            <a:r>
              <a:rPr lang="ru-RU"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  </a:t>
            </a:r>
            <a:r>
              <a:rPr lang="ru-RU"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  </a:t>
            </a:r>
            <a:r>
              <a:rPr lang="ru-RU" sz="1000" dirty="0">
                <a:latin typeface="Times New Roman" panose="02020603050405020304" pitchFamily="18" charset="0"/>
                <a:cs typeface="Times New Roman" panose="02020603050405020304" pitchFamily="18" charset="0"/>
              </a:rPr>
              <a:t>  </a:t>
            </a:r>
          </a:p>
          <a:p>
            <a:r>
              <a:rPr lang="en-US" sz="1000" dirty="0">
                <a:latin typeface="Times New Roman" panose="02020603050405020304" pitchFamily="18" charset="0"/>
                <a:cs typeface="Times New Roman" panose="02020603050405020304" pitchFamily="18" charset="0"/>
              </a:rPr>
              <a:t>8(83439)2-18-24</a:t>
            </a:r>
            <a:endParaRPr lang="ru-RU" sz="1000" dirty="0">
              <a:latin typeface="Times New Roman" panose="02020603050405020304" pitchFamily="18" charset="0"/>
              <a:cs typeface="Times New Roman" panose="02020603050405020304" pitchFamily="18" charset="0"/>
            </a:endParaRPr>
          </a:p>
          <a:p>
            <a:r>
              <a:rPr lang="ru-RU" sz="1000" b="1" dirty="0" err="1">
                <a:latin typeface="Times New Roman" panose="02020603050405020304" pitchFamily="18" charset="0"/>
                <a:cs typeface="Times New Roman" panose="02020603050405020304" pitchFamily="18" charset="0"/>
              </a:rPr>
              <a:t>Краснослободская</a:t>
            </a:r>
            <a:r>
              <a:rPr lang="ru-RU" sz="1000" b="1" dirty="0">
                <a:latin typeface="Times New Roman" panose="02020603050405020304" pitchFamily="18" charset="0"/>
                <a:cs typeface="Times New Roman" panose="02020603050405020304" pitchFamily="18" charset="0"/>
              </a:rPr>
              <a:t> РВС</a:t>
            </a:r>
          </a:p>
          <a:p>
            <a:r>
              <a:rPr lang="ru-RU" sz="1000" dirty="0">
                <a:latin typeface="Times New Roman" panose="02020603050405020304" pitchFamily="18" charset="0"/>
                <a:cs typeface="Times New Roman" panose="02020603050405020304" pitchFamily="18" charset="0"/>
              </a:rPr>
              <a:t>8(83443)3-00-68</a:t>
            </a:r>
          </a:p>
          <a:p>
            <a:r>
              <a:rPr lang="ru-RU" sz="1000" b="1" dirty="0" err="1">
                <a:latin typeface="Times New Roman" panose="02020603050405020304" pitchFamily="18" charset="0"/>
                <a:cs typeface="Times New Roman" panose="02020603050405020304" pitchFamily="18" charset="0"/>
              </a:rPr>
              <a:t>Лямбирская</a:t>
            </a:r>
            <a:r>
              <a:rPr lang="ru-RU" sz="1000" b="1" dirty="0">
                <a:latin typeface="Times New Roman" panose="02020603050405020304" pitchFamily="18" charset="0"/>
                <a:cs typeface="Times New Roman" panose="02020603050405020304" pitchFamily="18" charset="0"/>
              </a:rPr>
              <a:t> РВС</a:t>
            </a:r>
          </a:p>
          <a:p>
            <a:r>
              <a:rPr lang="ru-RU" sz="1000" dirty="0">
                <a:latin typeface="Times New Roman" panose="02020603050405020304" pitchFamily="18" charset="0"/>
                <a:cs typeface="Times New Roman" panose="02020603050405020304" pitchFamily="18" charset="0"/>
              </a:rPr>
              <a:t>8(83441)2-11-11</a:t>
            </a:r>
          </a:p>
        </p:txBody>
      </p:sp>
      <p:sp>
        <p:nvSpPr>
          <p:cNvPr id="8" name="Прямоугольник 7"/>
          <p:cNvSpPr/>
          <p:nvPr/>
        </p:nvSpPr>
        <p:spPr>
          <a:xfrm>
            <a:off x="4807598" y="4966142"/>
            <a:ext cx="1590674" cy="1631216"/>
          </a:xfrm>
          <a:prstGeom prst="rect">
            <a:avLst/>
          </a:prstGeom>
        </p:spPr>
        <p:txBody>
          <a:bodyPr wrap="square">
            <a:spAutoFit/>
          </a:bodyPr>
          <a:lstStyle/>
          <a:p>
            <a:r>
              <a:rPr lang="ru-RU" sz="1000" b="1" dirty="0">
                <a:latin typeface="Times New Roman" panose="02020603050405020304" pitchFamily="18" charset="0"/>
                <a:cs typeface="Times New Roman" panose="02020603050405020304" pitchFamily="18" charset="0"/>
              </a:rPr>
              <a:t>Ромодановская РВС</a:t>
            </a:r>
          </a:p>
          <a:p>
            <a:r>
              <a:rPr lang="ru-RU" sz="1000" dirty="0">
                <a:latin typeface="Times New Roman" panose="02020603050405020304" pitchFamily="18" charset="0"/>
                <a:cs typeface="Times New Roman" panose="02020603050405020304" pitchFamily="18" charset="0"/>
              </a:rPr>
              <a:t>8(83445)2-15-35</a:t>
            </a:r>
          </a:p>
          <a:p>
            <a:r>
              <a:rPr lang="ru-RU" sz="1000" b="1" dirty="0">
                <a:latin typeface="Times New Roman" panose="02020603050405020304" pitchFamily="18" charset="0"/>
                <a:cs typeface="Times New Roman" panose="02020603050405020304" pitchFamily="18" charset="0"/>
              </a:rPr>
              <a:t>Рузаевская РВС</a:t>
            </a:r>
          </a:p>
          <a:p>
            <a:r>
              <a:rPr lang="ru-RU" sz="1000" dirty="0">
                <a:latin typeface="Times New Roman" panose="02020603050405020304" pitchFamily="18" charset="0"/>
                <a:cs typeface="Times New Roman" panose="02020603050405020304" pitchFamily="18" charset="0"/>
              </a:rPr>
              <a:t>8(83451)6-71-61</a:t>
            </a:r>
          </a:p>
          <a:p>
            <a:r>
              <a:rPr lang="ru-RU" sz="1000" b="1" dirty="0" err="1">
                <a:latin typeface="Times New Roman" panose="02020603050405020304" pitchFamily="18" charset="0"/>
                <a:cs typeface="Times New Roman" panose="02020603050405020304" pitchFamily="18" charset="0"/>
              </a:rPr>
              <a:t>Старошайговская</a:t>
            </a:r>
            <a:r>
              <a:rPr lang="ru-RU" sz="1000" b="1" dirty="0">
                <a:latin typeface="Times New Roman" panose="02020603050405020304" pitchFamily="18" charset="0"/>
                <a:cs typeface="Times New Roman" panose="02020603050405020304" pitchFamily="18" charset="0"/>
              </a:rPr>
              <a:t> РВС</a:t>
            </a:r>
            <a:r>
              <a:rPr lang="ru-RU"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               </a:t>
            </a:r>
            <a:r>
              <a:rPr lang="ru-RU" sz="1000" dirty="0">
                <a:latin typeface="Times New Roman" panose="02020603050405020304" pitchFamily="18" charset="0"/>
                <a:cs typeface="Times New Roman" panose="02020603050405020304" pitchFamily="18" charset="0"/>
              </a:rPr>
              <a:t>          </a:t>
            </a:r>
          </a:p>
          <a:p>
            <a:r>
              <a:rPr lang="ru-RU" sz="1000" dirty="0">
                <a:latin typeface="Times New Roman" panose="02020603050405020304" pitchFamily="18" charset="0"/>
                <a:cs typeface="Times New Roman" panose="02020603050405020304" pitchFamily="18" charset="0"/>
              </a:rPr>
              <a:t>8(83432)2-12-31</a:t>
            </a:r>
          </a:p>
          <a:p>
            <a:r>
              <a:rPr lang="ru-RU" sz="1000" b="1" dirty="0" err="1">
                <a:latin typeface="Times New Roman" panose="02020603050405020304" pitchFamily="18" charset="0"/>
                <a:cs typeface="Times New Roman" panose="02020603050405020304" pitchFamily="18" charset="0"/>
              </a:rPr>
              <a:t>Темниковская</a:t>
            </a:r>
            <a:r>
              <a:rPr lang="ru-RU" sz="1000" b="1" dirty="0">
                <a:latin typeface="Times New Roman" panose="02020603050405020304" pitchFamily="18" charset="0"/>
                <a:cs typeface="Times New Roman" panose="02020603050405020304" pitchFamily="18" charset="0"/>
              </a:rPr>
              <a:t> РВС</a:t>
            </a:r>
          </a:p>
          <a:p>
            <a:r>
              <a:rPr lang="ru-RU" sz="1000" dirty="0">
                <a:latin typeface="Times New Roman" panose="02020603050405020304" pitchFamily="18" charset="0"/>
                <a:cs typeface="Times New Roman" panose="02020603050405020304" pitchFamily="18" charset="0"/>
              </a:rPr>
              <a:t>8(83445)2-23-92</a:t>
            </a:r>
          </a:p>
          <a:p>
            <a:r>
              <a:rPr lang="ru-RU" sz="1000" b="1" dirty="0" err="1">
                <a:latin typeface="Times New Roman" panose="02020603050405020304" pitchFamily="18" charset="0"/>
                <a:cs typeface="Times New Roman" panose="02020603050405020304" pitchFamily="18" charset="0"/>
              </a:rPr>
              <a:t>Теньгушевская</a:t>
            </a:r>
            <a:r>
              <a:rPr lang="ru-RU" sz="1000" b="1" dirty="0">
                <a:latin typeface="Times New Roman" panose="02020603050405020304" pitchFamily="18" charset="0"/>
                <a:cs typeface="Times New Roman" panose="02020603050405020304" pitchFamily="18" charset="0"/>
              </a:rPr>
              <a:t> РВС</a:t>
            </a:r>
          </a:p>
          <a:p>
            <a:r>
              <a:rPr lang="ru-RU" sz="1000" dirty="0">
                <a:latin typeface="Times New Roman" panose="02020603050405020304" pitchFamily="18" charset="0"/>
                <a:cs typeface="Times New Roman" panose="02020603050405020304" pitchFamily="18" charset="0"/>
              </a:rPr>
              <a:t>8(83446)2-10-79</a:t>
            </a:r>
          </a:p>
        </p:txBody>
      </p:sp>
      <p:sp>
        <p:nvSpPr>
          <p:cNvPr id="10" name="Прямоугольник 9"/>
          <p:cNvSpPr/>
          <p:nvPr/>
        </p:nvSpPr>
        <p:spPr>
          <a:xfrm>
            <a:off x="6335713" y="4938447"/>
            <a:ext cx="1779587" cy="1708160"/>
          </a:xfrm>
          <a:prstGeom prst="rect">
            <a:avLst/>
          </a:prstGeom>
        </p:spPr>
        <p:txBody>
          <a:bodyPr wrap="square">
            <a:spAutoFit/>
          </a:bodyPr>
          <a:lstStyle/>
          <a:p>
            <a:pPr>
              <a:lnSpc>
                <a:spcPct val="110000"/>
              </a:lnSpc>
            </a:pPr>
            <a:r>
              <a:rPr lang="ru-RU" sz="1000" b="1" dirty="0" err="1">
                <a:latin typeface="Times New Roman" panose="02020603050405020304" pitchFamily="18" charset="0"/>
                <a:cs typeface="Times New Roman" panose="02020603050405020304" pitchFamily="18" charset="0"/>
              </a:rPr>
              <a:t>Торбеевская</a:t>
            </a:r>
            <a:r>
              <a:rPr lang="ru-RU" sz="1000" b="1" dirty="0">
                <a:latin typeface="Times New Roman" panose="02020603050405020304" pitchFamily="18" charset="0"/>
                <a:cs typeface="Times New Roman" panose="02020603050405020304" pitchFamily="18" charset="0"/>
              </a:rPr>
              <a:t> РВС</a:t>
            </a:r>
          </a:p>
          <a:p>
            <a:pPr>
              <a:lnSpc>
                <a:spcPct val="110000"/>
              </a:lnSpc>
            </a:pPr>
            <a:r>
              <a:rPr lang="ru-RU" sz="1000" dirty="0">
                <a:latin typeface="Times New Roman" panose="02020603050405020304" pitchFamily="18" charset="0"/>
                <a:cs typeface="Times New Roman" panose="02020603050405020304" pitchFamily="18" charset="0"/>
              </a:rPr>
              <a:t>8(83456)2-12-39</a:t>
            </a:r>
          </a:p>
          <a:p>
            <a:pPr>
              <a:lnSpc>
                <a:spcPct val="110000"/>
              </a:lnSpc>
            </a:pPr>
            <a:r>
              <a:rPr lang="ru-RU" sz="1000" b="1" dirty="0" err="1">
                <a:latin typeface="Times New Roman" panose="02020603050405020304" pitchFamily="18" charset="0"/>
                <a:cs typeface="Times New Roman" panose="02020603050405020304" pitchFamily="18" charset="0"/>
              </a:rPr>
              <a:t>Чамзинская</a:t>
            </a:r>
            <a:r>
              <a:rPr lang="ru-RU" sz="1000" b="1" dirty="0">
                <a:latin typeface="Times New Roman" panose="02020603050405020304" pitchFamily="18" charset="0"/>
                <a:cs typeface="Times New Roman" panose="02020603050405020304" pitchFamily="18" charset="0"/>
              </a:rPr>
              <a:t> РВС</a:t>
            </a:r>
          </a:p>
          <a:p>
            <a:pPr>
              <a:lnSpc>
                <a:spcPct val="110000"/>
              </a:lnSpc>
            </a:pPr>
            <a:r>
              <a:rPr lang="ru-RU" sz="1000" dirty="0">
                <a:latin typeface="Times New Roman" panose="02020603050405020304" pitchFamily="18" charset="0"/>
                <a:cs typeface="Times New Roman" panose="02020603050405020304" pitchFamily="18" charset="0"/>
              </a:rPr>
              <a:t>8(83437)2-14-91</a:t>
            </a:r>
          </a:p>
          <a:p>
            <a:pPr>
              <a:lnSpc>
                <a:spcPct val="110000"/>
              </a:lnSpc>
            </a:pPr>
            <a:r>
              <a:rPr lang="ru-RU" sz="1000" b="1" dirty="0">
                <a:latin typeface="Times New Roman" panose="02020603050405020304" pitchFamily="18" charset="0"/>
                <a:cs typeface="Times New Roman" panose="02020603050405020304" pitchFamily="18" charset="0"/>
              </a:rPr>
              <a:t>ГБУ Мордовская РСББЖ</a:t>
            </a:r>
            <a:endParaRPr lang="en-US" sz="1000" b="1" dirty="0">
              <a:latin typeface="Times New Roman" panose="02020603050405020304" pitchFamily="18" charset="0"/>
              <a:cs typeface="Times New Roman" panose="02020603050405020304" pitchFamily="18" charset="0"/>
            </a:endParaRPr>
          </a:p>
          <a:p>
            <a:pPr>
              <a:lnSpc>
                <a:spcPct val="100000"/>
              </a:lnSpc>
            </a:pPr>
            <a:r>
              <a:rPr lang="ru-RU" sz="1000" dirty="0">
                <a:latin typeface="Times New Roman" panose="02020603050405020304" pitchFamily="18" charset="0"/>
                <a:cs typeface="Times New Roman" panose="02020603050405020304" pitchFamily="18" charset="0"/>
              </a:rPr>
              <a:t>8(8342)39-25-61</a:t>
            </a:r>
          </a:p>
          <a:p>
            <a:pPr>
              <a:lnSpc>
                <a:spcPct val="100000"/>
              </a:lnSpc>
            </a:pPr>
            <a:r>
              <a:rPr lang="ru-RU" sz="1000" b="1" dirty="0">
                <a:latin typeface="Times New Roman" panose="02020603050405020304" pitchFamily="18" charset="0"/>
                <a:cs typeface="Times New Roman" panose="02020603050405020304" pitchFamily="18" charset="0"/>
              </a:rPr>
              <a:t>Мордовская</a:t>
            </a:r>
          </a:p>
          <a:p>
            <a:pPr>
              <a:lnSpc>
                <a:spcPct val="100000"/>
              </a:lnSpc>
            </a:pPr>
            <a:r>
              <a:rPr lang="ru-RU" sz="1000" b="1" dirty="0">
                <a:latin typeface="Times New Roman" panose="02020603050405020304" pitchFamily="18" charset="0"/>
                <a:cs typeface="Times New Roman" panose="02020603050405020304" pitchFamily="18" charset="0"/>
              </a:rPr>
              <a:t>Республиканская</a:t>
            </a:r>
          </a:p>
          <a:p>
            <a:pPr>
              <a:lnSpc>
                <a:spcPct val="100000"/>
              </a:lnSpc>
            </a:pPr>
            <a:r>
              <a:rPr lang="ru-RU" sz="1000" b="1" dirty="0">
                <a:latin typeface="Times New Roman" panose="02020603050405020304" pitchFamily="18" charset="0"/>
                <a:cs typeface="Times New Roman" panose="02020603050405020304" pitchFamily="18" charset="0"/>
              </a:rPr>
              <a:t>ветеринарная лаборатория</a:t>
            </a:r>
          </a:p>
          <a:p>
            <a:pPr>
              <a:lnSpc>
                <a:spcPct val="100000"/>
              </a:lnSpc>
            </a:pPr>
            <a:r>
              <a:rPr lang="ru-RU" sz="1000" dirty="0">
                <a:latin typeface="Times New Roman" panose="02020603050405020304" pitchFamily="18" charset="0"/>
                <a:cs typeface="Times New Roman" panose="02020603050405020304" pitchFamily="18" charset="0"/>
              </a:rPr>
              <a:t>8(82442)29-36-16</a:t>
            </a:r>
          </a:p>
        </p:txBody>
      </p:sp>
      <p:sp>
        <p:nvSpPr>
          <p:cNvPr id="11" name="Прямоугольник 10"/>
          <p:cNvSpPr/>
          <p:nvPr/>
        </p:nvSpPr>
        <p:spPr>
          <a:xfrm>
            <a:off x="-1" y="6594020"/>
            <a:ext cx="10404475" cy="646331"/>
          </a:xfrm>
          <a:prstGeom prst="rect">
            <a:avLst/>
          </a:prstGeom>
        </p:spPr>
        <p:txBody>
          <a:bodyPr wrap="square">
            <a:spAutoFit/>
          </a:bodyPr>
          <a:lstStyle/>
          <a:p>
            <a:pPr algn="ctr"/>
            <a:r>
              <a:rPr lang="ru-RU" b="1" dirty="0">
                <a:solidFill>
                  <a:schemeClr val="accent5">
                    <a:lumMod val="75000"/>
                  </a:schemeClr>
                </a:solidFill>
                <a:latin typeface="Times New Roman" panose="02020603050405020304" pitchFamily="18" charset="0"/>
                <a:cs typeface="Times New Roman" panose="02020603050405020304" pitchFamily="18" charset="0"/>
              </a:rPr>
              <a:t>Памятка разработана Республиканской ветеринарной службой Республики Мордовия совместно с Общественной Организацией Республиканское Общество Пчеловодов «Мордовский Мёд»</a:t>
            </a:r>
          </a:p>
        </p:txBody>
      </p:sp>
      <p:sp>
        <p:nvSpPr>
          <p:cNvPr id="12" name="Прямоугольник 11"/>
          <p:cNvSpPr/>
          <p:nvPr/>
        </p:nvSpPr>
        <p:spPr>
          <a:xfrm>
            <a:off x="7803801" y="4938447"/>
            <a:ext cx="2664512" cy="938719"/>
          </a:xfrm>
          <a:prstGeom prst="rect">
            <a:avLst/>
          </a:prstGeom>
        </p:spPr>
        <p:txBody>
          <a:bodyPr wrap="none">
            <a:spAutoFit/>
          </a:bodyPr>
          <a:lstStyle/>
          <a:p>
            <a:pPr>
              <a:lnSpc>
                <a:spcPct val="110000"/>
              </a:lnSpc>
            </a:pPr>
            <a:r>
              <a:rPr lang="ru-RU" sz="1000" b="1" dirty="0">
                <a:latin typeface="Times New Roman" panose="02020603050405020304" pitchFamily="18" charset="0"/>
                <a:cs typeface="Times New Roman" panose="02020603050405020304" pitchFamily="18" charset="0"/>
              </a:rPr>
              <a:t>Общественная</a:t>
            </a:r>
          </a:p>
          <a:p>
            <a:pPr>
              <a:lnSpc>
                <a:spcPct val="110000"/>
              </a:lnSpc>
            </a:pPr>
            <a:r>
              <a:rPr lang="ru-RU" sz="1000" b="1" dirty="0">
                <a:latin typeface="Times New Roman" panose="02020603050405020304" pitchFamily="18" charset="0"/>
                <a:cs typeface="Times New Roman" panose="02020603050405020304" pitchFamily="18" charset="0"/>
              </a:rPr>
              <a:t>Организация Республиканское</a:t>
            </a:r>
          </a:p>
          <a:p>
            <a:pPr>
              <a:lnSpc>
                <a:spcPct val="110000"/>
              </a:lnSpc>
            </a:pPr>
            <a:r>
              <a:rPr lang="ru-RU" sz="1000" b="1" dirty="0">
                <a:latin typeface="Times New Roman" panose="02020603050405020304" pitchFamily="18" charset="0"/>
                <a:cs typeface="Times New Roman" panose="02020603050405020304" pitchFamily="18" charset="0"/>
              </a:rPr>
              <a:t>Общество Пчеловодов «Мордовский Мёд»</a:t>
            </a:r>
          </a:p>
          <a:p>
            <a:pPr>
              <a:lnSpc>
                <a:spcPct val="110000"/>
              </a:lnSpc>
            </a:pPr>
            <a:r>
              <a:rPr lang="ru-RU" sz="1000" dirty="0">
                <a:latin typeface="Times New Roman" panose="02020603050405020304" pitchFamily="18" charset="0"/>
                <a:cs typeface="Times New Roman" panose="02020603050405020304" pitchFamily="18" charset="0"/>
              </a:rPr>
              <a:t>+7 (8342) 25-76-80</a:t>
            </a:r>
          </a:p>
          <a:p>
            <a:pPr>
              <a:lnSpc>
                <a:spcPct val="110000"/>
              </a:lnSpc>
            </a:pPr>
            <a:endParaRPr lang="ru-RU" sz="1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33973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Скругленный прямоугольник 32"/>
          <p:cNvSpPr/>
          <p:nvPr/>
        </p:nvSpPr>
        <p:spPr>
          <a:xfrm>
            <a:off x="99481" y="5211304"/>
            <a:ext cx="10165331" cy="2103896"/>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ru-RU" sz="1536"/>
          </a:p>
        </p:txBody>
      </p:sp>
      <p:sp>
        <p:nvSpPr>
          <p:cNvPr id="34" name="Прямоугольник 33"/>
          <p:cNvSpPr/>
          <p:nvPr/>
        </p:nvSpPr>
        <p:spPr>
          <a:xfrm>
            <a:off x="369215" y="5369605"/>
            <a:ext cx="1902446" cy="1655325"/>
          </a:xfrm>
          <a:prstGeom prst="rect">
            <a:avLst/>
          </a:prstGeom>
        </p:spPr>
        <p:txBody>
          <a:bodyPr wrap="square">
            <a:spAutoFit/>
          </a:bodyPr>
          <a:lstStyle/>
          <a:p>
            <a:r>
              <a:rPr lang="ru-RU" sz="1024" b="1" spc="13" dirty="0" err="1">
                <a:solidFill>
                  <a:srgbClr val="000000"/>
                </a:solidFill>
                <a:latin typeface="Times New Roman" panose="02020603050405020304" pitchFamily="18" charset="0"/>
              </a:rPr>
              <a:t>Атюрьевская</a:t>
            </a:r>
            <a:r>
              <a:rPr lang="ru-RU" sz="1024" b="1" spc="13" dirty="0">
                <a:solidFill>
                  <a:srgbClr val="000000"/>
                </a:solidFill>
                <a:latin typeface="Times New Roman" panose="02020603050405020304" pitchFamily="18" charset="0"/>
              </a:rPr>
              <a:t> РВС</a:t>
            </a:r>
          </a:p>
          <a:p>
            <a:r>
              <a:rPr lang="ru-RU" sz="1024" spc="13" dirty="0">
                <a:solidFill>
                  <a:srgbClr val="000000"/>
                </a:solidFill>
                <a:latin typeface="Times New Roman" panose="02020603050405020304" pitchFamily="18" charset="0"/>
              </a:rPr>
              <a:t>8(83454)2-11-86</a:t>
            </a:r>
          </a:p>
          <a:p>
            <a:r>
              <a:rPr lang="ru-RU" sz="1024" b="1" spc="13" dirty="0" err="1">
                <a:solidFill>
                  <a:srgbClr val="000000"/>
                </a:solidFill>
                <a:latin typeface="Times New Roman" panose="02020603050405020304" pitchFamily="18" charset="0"/>
              </a:rPr>
              <a:t>Ардатовская</a:t>
            </a:r>
            <a:r>
              <a:rPr lang="ru-RU" sz="1024" b="1" spc="13" dirty="0">
                <a:solidFill>
                  <a:srgbClr val="000000"/>
                </a:solidFill>
                <a:latin typeface="Times New Roman" panose="02020603050405020304" pitchFamily="18" charset="0"/>
              </a:rPr>
              <a:t> РВС</a:t>
            </a:r>
          </a:p>
          <a:p>
            <a:r>
              <a:rPr lang="ru-RU" sz="1024" spc="13" dirty="0">
                <a:solidFill>
                  <a:srgbClr val="000000"/>
                </a:solidFill>
                <a:latin typeface="Times New Roman" panose="02020603050405020304" pitchFamily="18" charset="0"/>
              </a:rPr>
              <a:t> 8(83431)3-23-24</a:t>
            </a:r>
          </a:p>
          <a:p>
            <a:r>
              <a:rPr lang="ru-RU" sz="1024" b="1" spc="13" dirty="0" err="1">
                <a:solidFill>
                  <a:srgbClr val="000000"/>
                </a:solidFill>
                <a:latin typeface="Times New Roman" panose="02020603050405020304" pitchFamily="18" charset="0"/>
              </a:rPr>
              <a:t>Атяшевская</a:t>
            </a:r>
            <a:r>
              <a:rPr lang="ru-RU" sz="1024" b="1" spc="13" dirty="0">
                <a:solidFill>
                  <a:srgbClr val="000000"/>
                </a:solidFill>
                <a:latin typeface="Times New Roman" panose="02020603050405020304" pitchFamily="18" charset="0"/>
              </a:rPr>
              <a:t> РВС </a:t>
            </a:r>
          </a:p>
          <a:p>
            <a:r>
              <a:rPr lang="ru-RU" sz="1024" spc="13" dirty="0">
                <a:solidFill>
                  <a:srgbClr val="000000"/>
                </a:solidFill>
                <a:latin typeface="Times New Roman" panose="02020603050405020304" pitchFamily="18" charset="0"/>
              </a:rPr>
              <a:t>8(83434)2-25-23</a:t>
            </a:r>
            <a:endParaRPr lang="en-US" sz="1024" spc="13" dirty="0">
              <a:solidFill>
                <a:srgbClr val="000000"/>
              </a:solidFill>
              <a:latin typeface="Times New Roman" panose="02020603050405020304" pitchFamily="18" charset="0"/>
            </a:endParaRPr>
          </a:p>
          <a:p>
            <a:r>
              <a:rPr lang="ru-RU" sz="1024" b="1" spc="13" dirty="0" err="1">
                <a:solidFill>
                  <a:srgbClr val="000000"/>
                </a:solidFill>
                <a:latin typeface="Times New Roman" panose="02020603050405020304" pitchFamily="18" charset="0"/>
              </a:rPr>
              <a:t>Дубёнская</a:t>
            </a:r>
            <a:r>
              <a:rPr lang="ru-RU" sz="1024" b="1" spc="13" dirty="0">
                <a:solidFill>
                  <a:srgbClr val="000000"/>
                </a:solidFill>
                <a:latin typeface="Times New Roman" panose="02020603050405020304" pitchFamily="18" charset="0"/>
              </a:rPr>
              <a:t> РВС </a:t>
            </a:r>
          </a:p>
          <a:p>
            <a:r>
              <a:rPr lang="ru-RU" sz="1024" spc="13" dirty="0">
                <a:solidFill>
                  <a:srgbClr val="000000"/>
                </a:solidFill>
                <a:latin typeface="Times New Roman" panose="02020603050405020304" pitchFamily="18" charset="0"/>
              </a:rPr>
              <a:t>8(83447)2-13-71</a:t>
            </a:r>
            <a:endParaRPr lang="en-US"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939" dirty="0"/>
          </a:p>
        </p:txBody>
      </p:sp>
      <p:sp>
        <p:nvSpPr>
          <p:cNvPr id="35" name="Прямоугольник 34"/>
          <p:cNvSpPr/>
          <p:nvPr/>
        </p:nvSpPr>
        <p:spPr>
          <a:xfrm>
            <a:off x="2244227" y="5369605"/>
            <a:ext cx="1638269" cy="1668405"/>
          </a:xfrm>
          <a:prstGeom prst="rect">
            <a:avLst/>
          </a:prstGeom>
        </p:spPr>
        <p:txBody>
          <a:bodyPr wrap="none">
            <a:spAutoFit/>
          </a:bodyPr>
          <a:lstStyle/>
          <a:p>
            <a:r>
              <a:rPr lang="ru-RU" sz="1024" b="1" spc="13" dirty="0" err="1">
                <a:solidFill>
                  <a:srgbClr val="000000"/>
                </a:solidFill>
                <a:latin typeface="Times New Roman" panose="02020603050405020304" pitchFamily="18" charset="0"/>
              </a:rPr>
              <a:t>Ельниковская</a:t>
            </a:r>
            <a:r>
              <a:rPr lang="ru-RU" sz="1024" b="1" spc="13" dirty="0">
                <a:solidFill>
                  <a:srgbClr val="000000"/>
                </a:solidFill>
                <a:latin typeface="Times New Roman" panose="02020603050405020304" pitchFamily="18" charset="0"/>
              </a:rPr>
              <a:t> РВС </a:t>
            </a:r>
          </a:p>
          <a:p>
            <a:r>
              <a:rPr lang="ru-RU" sz="1024" spc="13" dirty="0">
                <a:solidFill>
                  <a:srgbClr val="000000"/>
                </a:solidFill>
                <a:latin typeface="Times New Roman" panose="02020603050405020304" pitchFamily="18" charset="0"/>
              </a:rPr>
              <a:t>8(83444)2-60-14</a:t>
            </a:r>
          </a:p>
          <a:p>
            <a:r>
              <a:rPr lang="ru-RU" sz="1024" b="1" spc="13" dirty="0" err="1">
                <a:solidFill>
                  <a:srgbClr val="000000"/>
                </a:solidFill>
                <a:latin typeface="Times New Roman" panose="02020603050405020304" pitchFamily="18" charset="0"/>
              </a:rPr>
              <a:t>Зубово</a:t>
            </a:r>
            <a:r>
              <a:rPr lang="ru-RU" sz="1024" b="1" spc="13" dirty="0">
                <a:solidFill>
                  <a:srgbClr val="000000"/>
                </a:solidFill>
                <a:latin typeface="Times New Roman" panose="02020603050405020304" pitchFamily="18" charset="0"/>
              </a:rPr>
              <a:t>–Полянская РВС</a:t>
            </a:r>
          </a:p>
          <a:p>
            <a:r>
              <a:rPr lang="ru-RU" sz="1024" spc="13" dirty="0">
                <a:solidFill>
                  <a:srgbClr val="000000"/>
                </a:solidFill>
                <a:latin typeface="Times New Roman" panose="02020603050405020304" pitchFamily="18" charset="0"/>
              </a:rPr>
              <a:t> 8(83458)2-30-69</a:t>
            </a:r>
            <a:endParaRPr lang="en-US" sz="1024" spc="13" dirty="0">
              <a:solidFill>
                <a:srgbClr val="000000"/>
              </a:solidFill>
              <a:latin typeface="Times New Roman" panose="02020603050405020304" pitchFamily="18" charset="0"/>
            </a:endParaRPr>
          </a:p>
          <a:p>
            <a:r>
              <a:rPr lang="ru-RU" sz="1024" b="1" spc="13" dirty="0" err="1">
                <a:solidFill>
                  <a:srgbClr val="000000"/>
                </a:solidFill>
                <a:latin typeface="Times New Roman" panose="02020603050405020304" pitchFamily="18" charset="0"/>
              </a:rPr>
              <a:t>Инсарская</a:t>
            </a:r>
            <a:r>
              <a:rPr lang="ru-RU" sz="1024" b="1" spc="13" dirty="0">
                <a:solidFill>
                  <a:srgbClr val="000000"/>
                </a:solidFill>
                <a:latin typeface="Times New Roman" panose="02020603050405020304" pitchFamily="18" charset="0"/>
              </a:rPr>
              <a:t> РВС </a:t>
            </a:r>
          </a:p>
          <a:p>
            <a:r>
              <a:rPr lang="ru-RU" sz="1024" spc="13" dirty="0">
                <a:solidFill>
                  <a:srgbClr val="000000"/>
                </a:solidFill>
                <a:latin typeface="Times New Roman" panose="02020603050405020304" pitchFamily="18" charset="0"/>
              </a:rPr>
              <a:t>8-987-680-23-27</a:t>
            </a:r>
            <a:endParaRPr lang="en-US" sz="1024" spc="13" dirty="0">
              <a:solidFill>
                <a:srgbClr val="000000"/>
              </a:solidFill>
              <a:latin typeface="Times New Roman" panose="02020603050405020304" pitchFamily="18" charset="0"/>
            </a:endParaRPr>
          </a:p>
          <a:p>
            <a:r>
              <a:rPr lang="ru-RU" sz="1024" b="1" spc="13" dirty="0" err="1">
                <a:solidFill>
                  <a:srgbClr val="000000"/>
                </a:solidFill>
                <a:latin typeface="Times New Roman" panose="02020603050405020304" pitchFamily="18" charset="0"/>
              </a:rPr>
              <a:t>Кадошкинская</a:t>
            </a:r>
            <a:r>
              <a:rPr lang="ru-RU" sz="1024" b="1" spc="13" dirty="0">
                <a:solidFill>
                  <a:srgbClr val="000000"/>
                </a:solidFill>
                <a:latin typeface="Times New Roman" panose="02020603050405020304" pitchFamily="18" charset="0"/>
              </a:rPr>
              <a:t> РВС </a:t>
            </a:r>
          </a:p>
          <a:p>
            <a:r>
              <a:rPr lang="ru-RU" sz="1024" spc="13" dirty="0">
                <a:solidFill>
                  <a:srgbClr val="000000"/>
                </a:solidFill>
                <a:latin typeface="Times New Roman" panose="02020603050405020304" pitchFamily="18" charset="0"/>
              </a:rPr>
              <a:t>8(83448)2-34-17</a:t>
            </a:r>
          </a:p>
          <a:p>
            <a:endParaRPr lang="ru-RU" sz="1024" spc="13" dirty="0">
              <a:solidFill>
                <a:srgbClr val="000000"/>
              </a:solidFill>
              <a:latin typeface="Times New Roman" panose="02020603050405020304" pitchFamily="18" charset="0"/>
            </a:endParaRPr>
          </a:p>
          <a:p>
            <a:r>
              <a:rPr lang="ru-RU" sz="1024" spc="13" dirty="0">
                <a:solidFill>
                  <a:srgbClr val="000000"/>
                </a:solidFill>
                <a:latin typeface="Times New Roman" panose="02020603050405020304" pitchFamily="18" charset="0"/>
              </a:rPr>
              <a:t>  </a:t>
            </a:r>
          </a:p>
        </p:txBody>
      </p:sp>
      <p:sp>
        <p:nvSpPr>
          <p:cNvPr id="38" name="Прямоугольник 37"/>
          <p:cNvSpPr/>
          <p:nvPr/>
        </p:nvSpPr>
        <p:spPr>
          <a:xfrm>
            <a:off x="4360575" y="5369605"/>
            <a:ext cx="1643142" cy="1826013"/>
          </a:xfrm>
          <a:prstGeom prst="rect">
            <a:avLst/>
          </a:prstGeom>
        </p:spPr>
        <p:txBody>
          <a:bodyPr wrap="none">
            <a:spAutoFit/>
          </a:bodyPr>
          <a:lstStyle/>
          <a:p>
            <a:r>
              <a:rPr lang="ru-RU" sz="1024" b="1" spc="13" dirty="0" err="1">
                <a:solidFill>
                  <a:srgbClr val="000000"/>
                </a:solidFill>
                <a:latin typeface="Times New Roman" panose="02020603050405020304" pitchFamily="18" charset="0"/>
              </a:rPr>
              <a:t>Кочкуроваская</a:t>
            </a:r>
            <a:r>
              <a:rPr lang="ru-RU" sz="1024" b="1" spc="13" dirty="0">
                <a:solidFill>
                  <a:srgbClr val="000000"/>
                </a:solidFill>
                <a:latin typeface="Times New Roman" panose="02020603050405020304" pitchFamily="18" charset="0"/>
              </a:rPr>
              <a:t> РВС </a:t>
            </a:r>
          </a:p>
          <a:p>
            <a:r>
              <a:rPr lang="ru-RU" sz="1024" dirty="0">
                <a:latin typeface="Times New Roman" panose="02020603050405020304" pitchFamily="18" charset="0"/>
                <a:cs typeface="Times New Roman" panose="02020603050405020304" pitchFamily="18" charset="0"/>
              </a:rPr>
              <a:t>8(83439)2-18-24</a:t>
            </a:r>
            <a:endParaRPr lang="en-US" sz="1024" dirty="0">
              <a:latin typeface="Times New Roman" panose="02020603050405020304" pitchFamily="18" charset="0"/>
              <a:cs typeface="Times New Roman" panose="02020603050405020304" pitchFamily="18" charset="0"/>
            </a:endParaRPr>
          </a:p>
          <a:p>
            <a:r>
              <a:rPr lang="ru-RU" sz="1024" b="1" spc="13" dirty="0" err="1">
                <a:solidFill>
                  <a:srgbClr val="000000"/>
                </a:solidFill>
                <a:latin typeface="Times New Roman" panose="02020603050405020304" pitchFamily="18" charset="0"/>
                <a:cs typeface="Times New Roman" panose="02020603050405020304" pitchFamily="18" charset="0"/>
              </a:rPr>
              <a:t>Краснослободская</a:t>
            </a:r>
            <a:r>
              <a:rPr lang="ru-RU" sz="1024" b="1" spc="13" dirty="0">
                <a:solidFill>
                  <a:srgbClr val="000000"/>
                </a:solidFill>
                <a:latin typeface="Times New Roman" panose="02020603050405020304" pitchFamily="18" charset="0"/>
                <a:cs typeface="Times New Roman" panose="02020603050405020304" pitchFamily="18" charset="0"/>
              </a:rPr>
              <a:t> </a:t>
            </a:r>
            <a:r>
              <a:rPr lang="ru-RU" sz="1024" b="1" spc="13" dirty="0">
                <a:solidFill>
                  <a:srgbClr val="000000"/>
                </a:solidFill>
                <a:latin typeface="Times New Roman" panose="02020603050405020304" pitchFamily="18" charset="0"/>
              </a:rPr>
              <a:t>РВС </a:t>
            </a:r>
          </a:p>
          <a:p>
            <a:r>
              <a:rPr lang="ru-RU" sz="1024" spc="13" dirty="0">
                <a:solidFill>
                  <a:srgbClr val="000000"/>
                </a:solidFill>
                <a:latin typeface="Times New Roman" panose="02020603050405020304" pitchFamily="18" charset="0"/>
                <a:cs typeface="Times New Roman" panose="02020603050405020304" pitchFamily="18" charset="0"/>
              </a:rPr>
              <a:t>8(83443)3-01-97</a:t>
            </a:r>
          </a:p>
          <a:p>
            <a:r>
              <a:rPr lang="ru-RU" sz="1024" b="1" spc="13" dirty="0">
                <a:solidFill>
                  <a:srgbClr val="000000"/>
                </a:solidFill>
                <a:latin typeface="Times New Roman" panose="02020603050405020304" pitchFamily="18" charset="0"/>
                <a:cs typeface="Times New Roman" panose="02020603050405020304" pitchFamily="18" charset="0"/>
              </a:rPr>
              <a:t>Ромодановская </a:t>
            </a:r>
            <a:r>
              <a:rPr lang="ru-RU" sz="1024" b="1" spc="13" dirty="0">
                <a:solidFill>
                  <a:srgbClr val="000000"/>
                </a:solidFill>
                <a:latin typeface="Times New Roman" panose="02020603050405020304" pitchFamily="18" charset="0"/>
              </a:rPr>
              <a:t>РВС </a:t>
            </a:r>
          </a:p>
          <a:p>
            <a:r>
              <a:rPr lang="ru-RU" sz="1024" spc="13" dirty="0">
                <a:solidFill>
                  <a:srgbClr val="000000"/>
                </a:solidFill>
                <a:latin typeface="Times New Roman" panose="02020603050405020304" pitchFamily="18" charset="0"/>
                <a:cs typeface="Times New Roman" panose="02020603050405020304" pitchFamily="18" charset="0"/>
              </a:rPr>
              <a:t>8(83438)2-13-98</a:t>
            </a:r>
          </a:p>
          <a:p>
            <a:r>
              <a:rPr lang="ru-RU" sz="1024" b="1" spc="13" dirty="0">
                <a:solidFill>
                  <a:srgbClr val="000000"/>
                </a:solidFill>
                <a:latin typeface="Times New Roman" panose="02020603050405020304" pitchFamily="18" charset="0"/>
                <a:cs typeface="Times New Roman" panose="02020603050405020304" pitchFamily="18" charset="0"/>
              </a:rPr>
              <a:t>Рузаевская </a:t>
            </a:r>
            <a:r>
              <a:rPr lang="ru-RU" sz="1024" b="1" spc="13" dirty="0">
                <a:solidFill>
                  <a:srgbClr val="000000"/>
                </a:solidFill>
                <a:latin typeface="Times New Roman" panose="02020603050405020304" pitchFamily="18" charset="0"/>
              </a:rPr>
              <a:t>РВС </a:t>
            </a:r>
          </a:p>
          <a:p>
            <a:r>
              <a:rPr lang="ru-RU" sz="1024" spc="13" dirty="0">
                <a:solidFill>
                  <a:srgbClr val="000000"/>
                </a:solidFill>
                <a:latin typeface="Times New Roman" panose="02020603050405020304" pitchFamily="18" charset="0"/>
                <a:cs typeface="Times New Roman" panose="02020603050405020304" pitchFamily="18" charset="0"/>
              </a:rPr>
              <a:t>8(83451)2-47-47</a:t>
            </a:r>
          </a:p>
          <a:p>
            <a:endParaRPr lang="en-US"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40" name="Прямоугольник 39"/>
          <p:cNvSpPr/>
          <p:nvPr/>
        </p:nvSpPr>
        <p:spPr>
          <a:xfrm>
            <a:off x="6526828" y="5369605"/>
            <a:ext cx="1676241" cy="1195584"/>
          </a:xfrm>
          <a:prstGeom prst="rect">
            <a:avLst/>
          </a:prstGeom>
        </p:spPr>
        <p:txBody>
          <a:bodyPr wrap="square">
            <a:spAutoFit/>
          </a:bodyPr>
          <a:lstStyle/>
          <a:p>
            <a:r>
              <a:rPr lang="ru-RU" sz="1024" b="1" spc="13" dirty="0" err="1">
                <a:solidFill>
                  <a:srgbClr val="000000"/>
                </a:solidFill>
                <a:latin typeface="Times New Roman" panose="02020603050405020304" pitchFamily="18" charset="0"/>
                <a:cs typeface="Times New Roman" panose="02020603050405020304" pitchFamily="18" charset="0"/>
              </a:rPr>
              <a:t>Старошайговская</a:t>
            </a:r>
            <a:r>
              <a:rPr lang="ru-RU" sz="1024" b="1" spc="13" dirty="0">
                <a:solidFill>
                  <a:srgbClr val="000000"/>
                </a:solidFill>
                <a:latin typeface="Times New Roman" panose="02020603050405020304" pitchFamily="18" charset="0"/>
                <a:cs typeface="Times New Roman" panose="02020603050405020304" pitchFamily="18" charset="0"/>
              </a:rPr>
              <a:t> </a:t>
            </a:r>
            <a:r>
              <a:rPr lang="ru-RU" sz="1024" b="1" spc="13" dirty="0">
                <a:solidFill>
                  <a:srgbClr val="000000"/>
                </a:solidFill>
                <a:latin typeface="Times New Roman" panose="02020603050405020304" pitchFamily="18" charset="0"/>
              </a:rPr>
              <a:t>РВС </a:t>
            </a:r>
            <a:r>
              <a:rPr lang="ru-RU" sz="1024" spc="13" dirty="0">
                <a:solidFill>
                  <a:srgbClr val="000000"/>
                </a:solidFill>
                <a:latin typeface="Times New Roman" panose="02020603050405020304" pitchFamily="18" charset="0"/>
                <a:cs typeface="Times New Roman" panose="02020603050405020304" pitchFamily="18" charset="0"/>
              </a:rPr>
              <a:t>8(83432)2-12-31</a:t>
            </a:r>
            <a:endParaRPr lang="en-US" sz="1024" spc="13" dirty="0">
              <a:solidFill>
                <a:srgbClr val="000000"/>
              </a:solidFill>
              <a:latin typeface="Times New Roman" panose="02020603050405020304" pitchFamily="18" charset="0"/>
              <a:cs typeface="Times New Roman" panose="02020603050405020304" pitchFamily="18" charset="0"/>
            </a:endParaRPr>
          </a:p>
          <a:p>
            <a:r>
              <a:rPr lang="ru-RU" sz="1024" b="1" spc="13" dirty="0" err="1">
                <a:solidFill>
                  <a:srgbClr val="000000"/>
                </a:solidFill>
                <a:latin typeface="Times New Roman" panose="02020603050405020304" pitchFamily="18" charset="0"/>
                <a:cs typeface="Times New Roman" panose="02020603050405020304" pitchFamily="18" charset="0"/>
              </a:rPr>
              <a:t>Темниковская</a:t>
            </a:r>
            <a:r>
              <a:rPr lang="ru-RU" sz="1024" b="1" spc="13" dirty="0">
                <a:solidFill>
                  <a:srgbClr val="000000"/>
                </a:solidFill>
                <a:latin typeface="Times New Roman" panose="02020603050405020304" pitchFamily="18" charset="0"/>
                <a:cs typeface="Times New Roman" panose="02020603050405020304" pitchFamily="18" charset="0"/>
              </a:rPr>
              <a:t> </a:t>
            </a:r>
            <a:r>
              <a:rPr lang="ru-RU" sz="1024" b="1" spc="13" dirty="0">
                <a:solidFill>
                  <a:srgbClr val="000000"/>
                </a:solidFill>
                <a:latin typeface="Times New Roman" panose="02020603050405020304" pitchFamily="18" charset="0"/>
              </a:rPr>
              <a:t>РВС </a:t>
            </a:r>
            <a:r>
              <a:rPr lang="ru-RU" sz="1024" spc="13" dirty="0">
                <a:solidFill>
                  <a:srgbClr val="000000"/>
                </a:solidFill>
                <a:latin typeface="Times New Roman" panose="02020603050405020304" pitchFamily="18" charset="0"/>
                <a:cs typeface="Times New Roman" panose="02020603050405020304" pitchFamily="18" charset="0"/>
              </a:rPr>
              <a:t>8(83445)2-20-41</a:t>
            </a: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41" name="Прямоугольник 40"/>
          <p:cNvSpPr/>
          <p:nvPr/>
        </p:nvSpPr>
        <p:spPr>
          <a:xfrm>
            <a:off x="8116234" y="5369605"/>
            <a:ext cx="1842107" cy="1037976"/>
          </a:xfrm>
          <a:prstGeom prst="rect">
            <a:avLst/>
          </a:prstGeom>
        </p:spPr>
        <p:txBody>
          <a:bodyPr wrap="none">
            <a:spAutoFit/>
          </a:bodyPr>
          <a:lstStyle/>
          <a:p>
            <a:r>
              <a:rPr lang="ru-RU" sz="1024" b="1" spc="13" dirty="0">
                <a:solidFill>
                  <a:srgbClr val="000000"/>
                </a:solidFill>
                <a:latin typeface="Times New Roman" panose="02020603050405020304" pitchFamily="18" charset="0"/>
                <a:cs typeface="Times New Roman" panose="02020603050405020304" pitchFamily="18" charset="0"/>
              </a:rPr>
              <a:t>ГБУ Мордовская РСББЖ</a:t>
            </a:r>
          </a:p>
          <a:p>
            <a:r>
              <a:rPr lang="ru-RU" sz="1024" spc="13" dirty="0">
                <a:solidFill>
                  <a:srgbClr val="000000"/>
                </a:solidFill>
                <a:latin typeface="Times New Roman" panose="02020603050405020304" pitchFamily="18" charset="0"/>
                <a:cs typeface="Times New Roman" panose="02020603050405020304" pitchFamily="18" charset="0"/>
              </a:rPr>
              <a:t>8 (</a:t>
            </a:r>
            <a:r>
              <a:rPr lang="en-US" sz="1024" spc="13" dirty="0">
                <a:solidFill>
                  <a:srgbClr val="000000"/>
                </a:solidFill>
                <a:latin typeface="Times New Roman" panose="02020603050405020304" pitchFamily="18" charset="0"/>
                <a:cs typeface="Times New Roman" panose="02020603050405020304" pitchFamily="18" charset="0"/>
              </a:rPr>
              <a:t>8</a:t>
            </a:r>
            <a:r>
              <a:rPr lang="ru-RU" sz="1024" spc="13" dirty="0">
                <a:solidFill>
                  <a:srgbClr val="000000"/>
                </a:solidFill>
                <a:latin typeface="Times New Roman" panose="02020603050405020304" pitchFamily="18" charset="0"/>
                <a:cs typeface="Times New Roman" panose="02020603050405020304" pitchFamily="18" charset="0"/>
              </a:rPr>
              <a:t>342)29-41-56</a:t>
            </a:r>
          </a:p>
          <a:p>
            <a:r>
              <a:rPr lang="ru-RU" sz="1024" b="1" spc="13" dirty="0">
                <a:solidFill>
                  <a:srgbClr val="000000"/>
                </a:solidFill>
                <a:latin typeface="Times New Roman" panose="02020603050405020304" pitchFamily="18" charset="0"/>
                <a:cs typeface="Times New Roman" panose="02020603050405020304" pitchFamily="18" charset="0"/>
              </a:rPr>
              <a:t>ГБУ Мордовская </a:t>
            </a:r>
          </a:p>
          <a:p>
            <a:r>
              <a:rPr lang="ru-RU" sz="1024" b="1" spc="13" dirty="0">
                <a:solidFill>
                  <a:srgbClr val="000000"/>
                </a:solidFill>
                <a:latin typeface="Times New Roman" panose="02020603050405020304" pitchFamily="18" charset="0"/>
                <a:cs typeface="Times New Roman" panose="02020603050405020304" pitchFamily="18" charset="0"/>
              </a:rPr>
              <a:t>Республиканская</a:t>
            </a:r>
          </a:p>
          <a:p>
            <a:r>
              <a:rPr lang="ru-RU" sz="1024" b="1" spc="13" dirty="0">
                <a:solidFill>
                  <a:srgbClr val="000000"/>
                </a:solidFill>
                <a:latin typeface="Times New Roman" panose="02020603050405020304" pitchFamily="18" charset="0"/>
                <a:cs typeface="Times New Roman" panose="02020603050405020304" pitchFamily="18" charset="0"/>
              </a:rPr>
              <a:t>ветеринарная лаборатория</a:t>
            </a:r>
          </a:p>
          <a:p>
            <a:r>
              <a:rPr lang="ru-RU" sz="1024" spc="13" dirty="0">
                <a:solidFill>
                  <a:srgbClr val="000000"/>
                </a:solidFill>
                <a:latin typeface="Times New Roman" panose="02020603050405020304" pitchFamily="18" charset="0"/>
                <a:cs typeface="Times New Roman" panose="02020603050405020304" pitchFamily="18" charset="0"/>
              </a:rPr>
              <a:t>8 (</a:t>
            </a:r>
            <a:r>
              <a:rPr lang="en-US" sz="1024" spc="13" dirty="0">
                <a:solidFill>
                  <a:srgbClr val="000000"/>
                </a:solidFill>
                <a:latin typeface="Times New Roman" panose="02020603050405020304" pitchFamily="18" charset="0"/>
                <a:cs typeface="Times New Roman" panose="02020603050405020304" pitchFamily="18" charset="0"/>
              </a:rPr>
              <a:t>8</a:t>
            </a:r>
            <a:r>
              <a:rPr lang="ru-RU" sz="1024" spc="13" dirty="0">
                <a:solidFill>
                  <a:srgbClr val="000000"/>
                </a:solidFill>
                <a:latin typeface="Times New Roman" panose="02020603050405020304" pitchFamily="18" charset="0"/>
                <a:cs typeface="Times New Roman" panose="02020603050405020304" pitchFamily="18" charset="0"/>
              </a:rPr>
              <a:t>342) 29-31-33</a:t>
            </a:r>
          </a:p>
        </p:txBody>
      </p:sp>
      <p:sp>
        <p:nvSpPr>
          <p:cNvPr id="3" name="Прямоугольник 2"/>
          <p:cNvSpPr/>
          <p:nvPr/>
        </p:nvSpPr>
        <p:spPr>
          <a:xfrm>
            <a:off x="126837" y="6677638"/>
            <a:ext cx="10110618" cy="565155"/>
          </a:xfrm>
          <a:prstGeom prst="rect">
            <a:avLst/>
          </a:prstGeom>
        </p:spPr>
        <p:txBody>
          <a:bodyPr wrap="square">
            <a:spAutoFit/>
          </a:bodyPr>
          <a:lstStyle/>
          <a:p>
            <a:pPr algn="ctr"/>
            <a:r>
              <a:rPr lang="ru-RU" sz="1024" b="1" spc="13" dirty="0">
                <a:solidFill>
                  <a:srgbClr val="000000"/>
                </a:solidFill>
                <a:latin typeface="Times New Roman" panose="02020603050405020304" pitchFamily="18" charset="0"/>
                <a:cs typeface="Times New Roman" panose="02020603050405020304" pitchFamily="18" charset="0"/>
              </a:rPr>
              <a:t>По всем вопросам обращайтесь в учреждения государственной ветеринарной службы Республики Мордовия </a:t>
            </a:r>
            <a:endParaRPr lang="ru-RU" sz="1024" b="1" spc="13" dirty="0" smtClean="0">
              <a:solidFill>
                <a:srgbClr val="000000"/>
              </a:solidFill>
              <a:latin typeface="Times New Roman" panose="02020603050405020304" pitchFamily="18" charset="0"/>
              <a:cs typeface="Times New Roman" panose="02020603050405020304" pitchFamily="18" charset="0"/>
            </a:endParaRPr>
          </a:p>
          <a:p>
            <a:pPr algn="ctr"/>
            <a:r>
              <a:rPr lang="ru-RU" sz="1024" b="1" spc="13" dirty="0" smtClean="0">
                <a:solidFill>
                  <a:srgbClr val="000000"/>
                </a:solidFill>
                <a:latin typeface="Times New Roman" panose="02020603050405020304" pitchFamily="18" charset="0"/>
                <a:cs typeface="Times New Roman" panose="02020603050405020304" pitchFamily="18" charset="0"/>
              </a:rPr>
              <a:t>Телефон </a:t>
            </a:r>
            <a:r>
              <a:rPr lang="ru-RU" sz="1024" b="1" spc="13" dirty="0">
                <a:solidFill>
                  <a:srgbClr val="000000"/>
                </a:solidFill>
                <a:latin typeface="Times New Roman" panose="02020603050405020304" pitchFamily="18" charset="0"/>
                <a:cs typeface="Times New Roman" panose="02020603050405020304" pitchFamily="18" charset="0"/>
              </a:rPr>
              <a:t>горячей линии ветеринарной службы Республики Мордовия 8 (</a:t>
            </a:r>
            <a:r>
              <a:rPr lang="en-US" sz="1024" b="1" spc="13" dirty="0">
                <a:solidFill>
                  <a:srgbClr val="000000"/>
                </a:solidFill>
                <a:latin typeface="Times New Roman" panose="02020603050405020304" pitchFamily="18" charset="0"/>
                <a:cs typeface="Times New Roman" panose="02020603050405020304" pitchFamily="18" charset="0"/>
              </a:rPr>
              <a:t>8</a:t>
            </a:r>
            <a:r>
              <a:rPr lang="ru-RU" sz="1024" b="1" spc="13" dirty="0">
                <a:solidFill>
                  <a:srgbClr val="000000"/>
                </a:solidFill>
                <a:latin typeface="Times New Roman" panose="02020603050405020304" pitchFamily="18" charset="0"/>
                <a:cs typeface="Times New Roman" panose="02020603050405020304" pitchFamily="18" charset="0"/>
              </a:rPr>
              <a:t>342) </a:t>
            </a:r>
            <a:r>
              <a:rPr lang="ru-RU" sz="1024" b="1" spc="13" dirty="0" smtClean="0">
                <a:solidFill>
                  <a:srgbClr val="000000"/>
                </a:solidFill>
                <a:latin typeface="Times New Roman" panose="02020603050405020304" pitchFamily="18" charset="0"/>
                <a:cs typeface="Times New Roman" panose="02020603050405020304" pitchFamily="18" charset="0"/>
              </a:rPr>
              <a:t>39-25-41, </a:t>
            </a:r>
            <a:endParaRPr lang="ru-RU" sz="1024" b="1" spc="13" dirty="0">
              <a:solidFill>
                <a:srgbClr val="000000"/>
              </a:solidFill>
              <a:latin typeface="Times New Roman" panose="02020603050405020304" pitchFamily="18" charset="0"/>
              <a:cs typeface="Times New Roman" panose="02020603050405020304" pitchFamily="18" charset="0"/>
            </a:endParaRPr>
          </a:p>
          <a:p>
            <a:endParaRPr lang="ru-RU" sz="1024" b="1" spc="13" dirty="0">
              <a:solidFill>
                <a:srgbClr val="000000"/>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240632" y="-46537"/>
            <a:ext cx="10885734" cy="384721"/>
          </a:xfrm>
          <a:prstGeom prst="rect">
            <a:avLst/>
          </a:prstGeom>
        </p:spPr>
        <p:txBody>
          <a:bodyPr wrap="square">
            <a:spAutoFit/>
          </a:bodyPr>
          <a:lstStyle/>
          <a:p>
            <a:pPr algn="ctr"/>
            <a:r>
              <a:rPr lang="ru-RU" sz="1900" b="1" spc="13" dirty="0" smtClean="0">
                <a:solidFill>
                  <a:schemeClr val="accent1"/>
                </a:solidFill>
                <a:latin typeface="Times New Roman" panose="02020603050405020304" pitchFamily="18" charset="0"/>
                <a:ea typeface="Times New Roman" panose="02020603050405020304" pitchFamily="18" charset="0"/>
              </a:rPr>
              <a:t>Государственная </a:t>
            </a:r>
            <a:r>
              <a:rPr lang="ru-RU" sz="1900" b="1" spc="13" dirty="0">
                <a:solidFill>
                  <a:schemeClr val="accent1"/>
                </a:solidFill>
                <a:latin typeface="Times New Roman" panose="02020603050405020304" pitchFamily="18" charset="0"/>
                <a:ea typeface="Times New Roman" panose="02020603050405020304" pitchFamily="18" charset="0"/>
              </a:rPr>
              <a:t>в</a:t>
            </a:r>
            <a:r>
              <a:rPr lang="ru-RU" sz="1900" b="1" spc="13" dirty="0" smtClean="0">
                <a:solidFill>
                  <a:schemeClr val="accent1"/>
                </a:solidFill>
                <a:latin typeface="Times New Roman" panose="02020603050405020304" pitchFamily="18" charset="0"/>
                <a:ea typeface="Times New Roman" panose="02020603050405020304" pitchFamily="18" charset="0"/>
              </a:rPr>
              <a:t>етеринарная </a:t>
            </a:r>
            <a:r>
              <a:rPr lang="ru-RU" sz="1900" b="1" spc="13" dirty="0">
                <a:solidFill>
                  <a:schemeClr val="accent1"/>
                </a:solidFill>
                <a:latin typeface="Times New Roman" panose="02020603050405020304" pitchFamily="18" charset="0"/>
                <a:ea typeface="Times New Roman" panose="02020603050405020304" pitchFamily="18" charset="0"/>
              </a:rPr>
              <a:t>служба Республики </a:t>
            </a:r>
            <a:r>
              <a:rPr lang="ru-RU" sz="1900" b="1" spc="13" dirty="0" smtClean="0">
                <a:solidFill>
                  <a:schemeClr val="accent1"/>
                </a:solidFill>
                <a:latin typeface="Times New Roman" panose="02020603050405020304" pitchFamily="18" charset="0"/>
                <a:ea typeface="Times New Roman" panose="02020603050405020304" pitchFamily="18" charset="0"/>
              </a:rPr>
              <a:t>Мордовия</a:t>
            </a:r>
            <a:endParaRPr lang="en-US" sz="1900" b="1" spc="13" dirty="0">
              <a:solidFill>
                <a:schemeClr val="accent1"/>
              </a:solidFill>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rotWithShape="1">
          <a:blip r:embed="rId2"/>
          <a:srcRect l="13887" t="17703" r="38780" b="32519"/>
          <a:stretch/>
        </p:blipFill>
        <p:spPr>
          <a:xfrm>
            <a:off x="1" y="338184"/>
            <a:ext cx="10404474" cy="4358337"/>
          </a:xfrm>
          <a:prstGeom prst="rect">
            <a:avLst/>
          </a:prstGeom>
        </p:spPr>
      </p:pic>
    </p:spTree>
    <p:extLst>
      <p:ext uri="{BB962C8B-B14F-4D97-AF65-F5344CB8AC3E}">
        <p14:creationId xmlns:p14="http://schemas.microsoft.com/office/powerpoint/2010/main" val="3465451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51755" y="544132"/>
            <a:ext cx="5226688" cy="271869"/>
          </a:xfrm>
          <a:prstGeom prst="rect">
            <a:avLst/>
          </a:prstGeom>
        </p:spPr>
        <p:txBody>
          <a:bodyPr wrap="none">
            <a:spAutoFit/>
          </a:bodyPr>
          <a:lstStyle/>
          <a:p>
            <a:pPr marL="97544" algn="ctr">
              <a:lnSpc>
                <a:spcPts val="1391"/>
              </a:lnSpc>
              <a:spcBef>
                <a:spcPts val="2048"/>
              </a:spcBef>
              <a:spcAft>
                <a:spcPts val="1203"/>
              </a:spcAft>
            </a:pPr>
            <a:r>
              <a:rPr lang="ru-RU" sz="1600" b="1" spc="4"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ВНИМАНИЕ ! АФРИКАНСКАЯ ЧУМА СВИНЕЙ!</a:t>
            </a:r>
            <a:endParaRPr lang="ru-RU" sz="1600" b="1" spc="4"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0" name="Прямоугольник 9"/>
          <p:cNvSpPr/>
          <p:nvPr/>
        </p:nvSpPr>
        <p:spPr>
          <a:xfrm>
            <a:off x="-8853" y="873217"/>
            <a:ext cx="5209503" cy="1502976"/>
          </a:xfrm>
          <a:prstGeom prst="rect">
            <a:avLst/>
          </a:prstGeom>
        </p:spPr>
        <p:txBody>
          <a:bodyPr wrap="square">
            <a:spAutoFit/>
          </a:bodyPr>
          <a:lstStyle/>
          <a:p>
            <a:pPr indent="384213" algn="just">
              <a:lnSpc>
                <a:spcPts val="1024"/>
              </a:lnSpc>
              <a:spcBef>
                <a:spcPts val="1024"/>
              </a:spcBef>
            </a:pPr>
            <a:r>
              <a:rPr lang="ru-RU" sz="1020" dirty="0">
                <a:latin typeface="Times New Roman" panose="02020603050405020304" pitchFamily="18" charset="0"/>
                <a:cs typeface="Times New Roman" panose="02020603050405020304" pitchFamily="18" charset="0"/>
              </a:rPr>
              <a:t>АЧС – это высоко заразная инфекционная болезнь домашних свиней и диких кабанов. Возбудитель АЧС – вирус, который очень устойчив во внешней среде и способен сохранятся до 100 и более дней в почве, навозе или охлажденном мясе, 300 дней – в ветчине и солонине. В замороженном мясе вирус остается жизнеспособным 15 лет. На досках, кирпиче и других материалах вирус может сохраняться до 180 дней. Зараженные свиньи выделяют вирус АЧС с мочой, калом, выделениями из носа, глаз и другими выделениями. Здоровые животные заражаются при контакте с больными свиньями или их трупами, а также через корма (особенно через пищевые отходы, содержащие остатки продуктов убоя от зараженных свиней), воду, предметы ухода, транспортные средства, загрязненные выделениями больных животных </a:t>
            </a:r>
            <a:r>
              <a:rPr lang="ru-RU" sz="1020" spc="13"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 поперечнополосатых мышцах этих же организмов.</a:t>
            </a:r>
            <a:endParaRPr lang="ru-RU" sz="1020" spc="13"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3" name="Скругленный прямоугольник 32"/>
          <p:cNvSpPr/>
          <p:nvPr/>
        </p:nvSpPr>
        <p:spPr>
          <a:xfrm>
            <a:off x="99481" y="5273858"/>
            <a:ext cx="10165331" cy="1910713"/>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ru-RU" sz="1536"/>
          </a:p>
        </p:txBody>
      </p:sp>
      <p:sp>
        <p:nvSpPr>
          <p:cNvPr id="34" name="Прямоугольник 33"/>
          <p:cNvSpPr/>
          <p:nvPr/>
        </p:nvSpPr>
        <p:spPr>
          <a:xfrm>
            <a:off x="366490" y="5279369"/>
            <a:ext cx="1902446" cy="1625573"/>
          </a:xfrm>
          <a:prstGeom prst="rect">
            <a:avLst/>
          </a:prstGeom>
        </p:spPr>
        <p:txBody>
          <a:bodyPr wrap="square">
            <a:spAutoFit/>
          </a:bodyPr>
          <a:lstStyle/>
          <a:p>
            <a:r>
              <a:rPr lang="ru-RU" sz="1000" b="1" spc="13" dirty="0" err="1">
                <a:solidFill>
                  <a:srgbClr val="000000"/>
                </a:solidFill>
                <a:latin typeface="Times New Roman" panose="02020603050405020304" pitchFamily="18" charset="0"/>
              </a:rPr>
              <a:t>Атюрьевская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8(83454)2-11-86</a:t>
            </a:r>
          </a:p>
          <a:p>
            <a:r>
              <a:rPr lang="ru-RU" sz="1000" b="1" spc="13" dirty="0" err="1">
                <a:solidFill>
                  <a:srgbClr val="000000"/>
                </a:solidFill>
                <a:latin typeface="Times New Roman" panose="02020603050405020304" pitchFamily="18" charset="0"/>
              </a:rPr>
              <a:t>Ардатовская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 8(83431)3-23-24</a:t>
            </a:r>
          </a:p>
          <a:p>
            <a:r>
              <a:rPr lang="ru-RU" sz="1000" b="1" spc="13" dirty="0" err="1">
                <a:solidFill>
                  <a:srgbClr val="000000"/>
                </a:solidFill>
                <a:latin typeface="Times New Roman" panose="02020603050405020304" pitchFamily="18" charset="0"/>
              </a:rPr>
              <a:t>Атяшевская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8(83434)2-25-23</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Дубёнская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8(83447)2-13-71</a:t>
            </a:r>
            <a:endParaRPr lang="en-US" sz="1000"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939" dirty="0"/>
          </a:p>
        </p:txBody>
      </p:sp>
      <p:sp>
        <p:nvSpPr>
          <p:cNvPr id="35" name="Прямоугольник 34"/>
          <p:cNvSpPr/>
          <p:nvPr/>
        </p:nvSpPr>
        <p:spPr>
          <a:xfrm>
            <a:off x="2182772" y="5273859"/>
            <a:ext cx="1606209" cy="1638654"/>
          </a:xfrm>
          <a:prstGeom prst="rect">
            <a:avLst/>
          </a:prstGeom>
        </p:spPr>
        <p:txBody>
          <a:bodyPr wrap="none">
            <a:spAutoFit/>
          </a:bodyPr>
          <a:lstStyle/>
          <a:p>
            <a:r>
              <a:rPr lang="ru-RU" sz="1000" b="1" spc="13" dirty="0" err="1">
                <a:solidFill>
                  <a:srgbClr val="000000"/>
                </a:solidFill>
                <a:latin typeface="Times New Roman" panose="02020603050405020304" pitchFamily="18" charset="0"/>
              </a:rPr>
              <a:t>Ельниковская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8(83444)2-60-14</a:t>
            </a:r>
          </a:p>
          <a:p>
            <a:r>
              <a:rPr lang="ru-RU" sz="1000" b="1" spc="13" dirty="0" err="1">
                <a:solidFill>
                  <a:srgbClr val="000000"/>
                </a:solidFill>
                <a:latin typeface="Times New Roman" panose="02020603050405020304" pitchFamily="18" charset="0"/>
              </a:rPr>
              <a:t>Зубово</a:t>
            </a:r>
            <a:r>
              <a:rPr lang="ru-RU" sz="1000" b="1" spc="13" dirty="0">
                <a:solidFill>
                  <a:srgbClr val="000000"/>
                </a:solidFill>
                <a:latin typeface="Times New Roman" panose="02020603050405020304" pitchFamily="18" charset="0"/>
              </a:rPr>
              <a:t>–Полянская РВС</a:t>
            </a:r>
          </a:p>
          <a:p>
            <a:r>
              <a:rPr lang="ru-RU" sz="1000" spc="13" dirty="0">
                <a:solidFill>
                  <a:srgbClr val="000000"/>
                </a:solidFill>
                <a:latin typeface="Times New Roman" panose="02020603050405020304" pitchFamily="18" charset="0"/>
              </a:rPr>
              <a:t> 8(83458)2-30-69</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Инсарская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8-987-680-23-27</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Кадошкинская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8(83448)2-34-17</a:t>
            </a:r>
          </a:p>
          <a:p>
            <a:endParaRPr lang="ru-RU" sz="1024" spc="13" dirty="0">
              <a:solidFill>
                <a:srgbClr val="000000"/>
              </a:solidFill>
              <a:latin typeface="Times New Roman" panose="02020603050405020304" pitchFamily="18" charset="0"/>
            </a:endParaRPr>
          </a:p>
          <a:p>
            <a:r>
              <a:rPr lang="ru-RU" sz="1024" spc="13" dirty="0">
                <a:solidFill>
                  <a:srgbClr val="000000"/>
                </a:solidFill>
                <a:latin typeface="Times New Roman" panose="02020603050405020304" pitchFamily="18" charset="0"/>
              </a:rPr>
              <a:t>  </a:t>
            </a:r>
          </a:p>
        </p:txBody>
      </p:sp>
      <p:sp>
        <p:nvSpPr>
          <p:cNvPr id="38" name="Прямоугольник 37"/>
          <p:cNvSpPr/>
          <p:nvPr/>
        </p:nvSpPr>
        <p:spPr>
          <a:xfrm>
            <a:off x="4249770" y="5274522"/>
            <a:ext cx="1614288" cy="1796261"/>
          </a:xfrm>
          <a:prstGeom prst="rect">
            <a:avLst/>
          </a:prstGeom>
        </p:spPr>
        <p:txBody>
          <a:bodyPr wrap="none">
            <a:spAutoFit/>
          </a:bodyPr>
          <a:lstStyle/>
          <a:p>
            <a:r>
              <a:rPr lang="ru-RU" sz="1000" b="1" spc="13" dirty="0" err="1">
                <a:solidFill>
                  <a:srgbClr val="000000"/>
                </a:solidFill>
                <a:latin typeface="Times New Roman" panose="02020603050405020304" pitchFamily="18" charset="0"/>
              </a:rPr>
              <a:t>Кочкуроваская</a:t>
            </a:r>
            <a:r>
              <a:rPr lang="ru-RU" sz="1000" b="1" spc="13" dirty="0">
                <a:solidFill>
                  <a:srgbClr val="000000"/>
                </a:solidFill>
                <a:latin typeface="Times New Roman" panose="02020603050405020304" pitchFamily="18" charset="0"/>
              </a:rPr>
              <a:t> РВС </a:t>
            </a:r>
          </a:p>
          <a:p>
            <a:r>
              <a:rPr lang="ru-RU" sz="1000" dirty="0">
                <a:latin typeface="Times New Roman" panose="02020603050405020304" pitchFamily="18" charset="0"/>
                <a:cs typeface="Times New Roman" panose="02020603050405020304" pitchFamily="18" charset="0"/>
              </a:rPr>
              <a:t>8(83439)2-18-24</a:t>
            </a:r>
            <a:endParaRPr lang="en-US" sz="1000" dirty="0">
              <a:latin typeface="Times New Roman" panose="02020603050405020304" pitchFamily="18" charset="0"/>
              <a:cs typeface="Times New Roman" panose="02020603050405020304" pitchFamily="18" charset="0"/>
            </a:endParaRPr>
          </a:p>
          <a:p>
            <a:r>
              <a:rPr lang="ru-RU" sz="1000" b="1" spc="13" dirty="0" err="1">
                <a:solidFill>
                  <a:srgbClr val="000000"/>
                </a:solidFill>
                <a:latin typeface="Times New Roman" panose="02020603050405020304" pitchFamily="18" charset="0"/>
                <a:cs typeface="Times New Roman" panose="02020603050405020304" pitchFamily="18" charset="0"/>
              </a:rPr>
              <a:t>Краснослободская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8(83443)3-01-97</a:t>
            </a:r>
          </a:p>
          <a:p>
            <a:r>
              <a:rPr lang="ru-RU" sz="1000" b="1" spc="13" dirty="0">
                <a:solidFill>
                  <a:srgbClr val="000000"/>
                </a:solidFill>
                <a:latin typeface="Times New Roman" panose="02020603050405020304" pitchFamily="18" charset="0"/>
                <a:cs typeface="Times New Roman" panose="02020603050405020304" pitchFamily="18" charset="0"/>
              </a:rPr>
              <a:t>Ромодановская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8(83438)2-13-98</a:t>
            </a:r>
          </a:p>
          <a:p>
            <a:r>
              <a:rPr lang="ru-RU" sz="1000" b="1" spc="13" dirty="0">
                <a:solidFill>
                  <a:srgbClr val="000000"/>
                </a:solidFill>
                <a:latin typeface="Times New Roman" panose="02020603050405020304" pitchFamily="18" charset="0"/>
                <a:cs typeface="Times New Roman" panose="02020603050405020304" pitchFamily="18" charset="0"/>
              </a:rPr>
              <a:t>Рузаевская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8(83451)2-47-47</a:t>
            </a:r>
          </a:p>
          <a:p>
            <a:endParaRPr lang="en-US"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40" name="Прямоугольник 39"/>
          <p:cNvSpPr/>
          <p:nvPr/>
        </p:nvSpPr>
        <p:spPr>
          <a:xfrm>
            <a:off x="6347107" y="5275454"/>
            <a:ext cx="1998770" cy="1180708"/>
          </a:xfrm>
          <a:prstGeom prst="rect">
            <a:avLst/>
          </a:prstGeom>
        </p:spPr>
        <p:txBody>
          <a:bodyPr wrap="square">
            <a:spAutoFit/>
          </a:bodyPr>
          <a:lstStyle/>
          <a:p>
            <a:r>
              <a:rPr lang="ru-RU" sz="1000" b="1" spc="13" dirty="0" err="1">
                <a:solidFill>
                  <a:srgbClr val="000000"/>
                </a:solidFill>
                <a:latin typeface="Times New Roman" panose="02020603050405020304" pitchFamily="18" charset="0"/>
                <a:cs typeface="Times New Roman" panose="02020603050405020304" pitchFamily="18" charset="0"/>
              </a:rPr>
              <a:t>Старошайговская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 </a:t>
            </a:r>
            <a:r>
              <a:rPr lang="ru-RU" sz="1000" spc="13" dirty="0">
                <a:solidFill>
                  <a:srgbClr val="000000"/>
                </a:solidFill>
                <a:latin typeface="Times New Roman" panose="02020603050405020304" pitchFamily="18" charset="0"/>
                <a:cs typeface="Times New Roman" panose="02020603050405020304" pitchFamily="18" charset="0"/>
              </a:rPr>
              <a:t>8(83432)2-12-31</a:t>
            </a:r>
            <a:endParaRPr lang="en-US" sz="1000" spc="13" dirty="0">
              <a:solidFill>
                <a:srgbClr val="000000"/>
              </a:solidFill>
              <a:latin typeface="Times New Roman" panose="02020603050405020304" pitchFamily="18" charset="0"/>
              <a:cs typeface="Times New Roman" panose="02020603050405020304" pitchFamily="18" charset="0"/>
            </a:endParaRPr>
          </a:p>
          <a:p>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err="1">
                <a:solidFill>
                  <a:srgbClr val="000000"/>
                </a:solidFill>
                <a:latin typeface="Times New Roman" panose="02020603050405020304" pitchFamily="18" charset="0"/>
                <a:cs typeface="Times New Roman" panose="02020603050405020304" pitchFamily="18" charset="0"/>
              </a:rPr>
              <a:t>Темниковская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8(83445)2-20-41</a:t>
            </a: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41" name="Прямоугольник 40"/>
          <p:cNvSpPr/>
          <p:nvPr/>
        </p:nvSpPr>
        <p:spPr>
          <a:xfrm>
            <a:off x="8244361" y="5273857"/>
            <a:ext cx="1802032" cy="1015663"/>
          </a:xfrm>
          <a:prstGeom prst="rect">
            <a:avLst/>
          </a:prstGeom>
        </p:spPr>
        <p:txBody>
          <a:bodyPr wrap="none">
            <a:spAutoFit/>
          </a:bodyPr>
          <a:lstStyle/>
          <a:p>
            <a:r>
              <a:rPr lang="ru-RU" sz="1000" b="1" spc="13" dirty="0">
                <a:solidFill>
                  <a:srgbClr val="000000"/>
                </a:solidFill>
                <a:latin typeface="Times New Roman" panose="02020603050405020304" pitchFamily="18" charset="0"/>
                <a:cs typeface="Times New Roman" panose="02020603050405020304" pitchFamily="18" charset="0"/>
              </a:rPr>
              <a:t>ГБУ Мордовская РСББЖ</a:t>
            </a:r>
          </a:p>
          <a:p>
            <a:r>
              <a:rPr lang="ru-RU" sz="1000" spc="13" dirty="0">
                <a:solidFill>
                  <a:srgbClr val="000000"/>
                </a:solidFill>
                <a:latin typeface="Times New Roman" panose="02020603050405020304" pitchFamily="18" charset="0"/>
                <a:cs typeface="Times New Roman" panose="02020603050405020304" pitchFamily="18" charset="0"/>
              </a:rPr>
              <a:t>8 (</a:t>
            </a:r>
            <a:r>
              <a:rPr lang="en-US" sz="1000" spc="13" dirty="0">
                <a:solidFill>
                  <a:srgbClr val="000000"/>
                </a:solidFill>
                <a:latin typeface="Times New Roman" panose="02020603050405020304" pitchFamily="18" charset="0"/>
                <a:cs typeface="Times New Roman" panose="02020603050405020304" pitchFamily="18" charset="0"/>
              </a:rPr>
              <a:t>8</a:t>
            </a:r>
            <a:r>
              <a:rPr lang="ru-RU" sz="1000" spc="13" dirty="0">
                <a:solidFill>
                  <a:srgbClr val="000000"/>
                </a:solidFill>
                <a:latin typeface="Times New Roman" panose="02020603050405020304" pitchFamily="18" charset="0"/>
                <a:cs typeface="Times New Roman" panose="02020603050405020304" pitchFamily="18" charset="0"/>
              </a:rPr>
              <a:t>342)29-41-56</a:t>
            </a:r>
          </a:p>
          <a:p>
            <a:r>
              <a:rPr lang="ru-RU" sz="1000" b="1" spc="13" dirty="0">
                <a:solidFill>
                  <a:srgbClr val="000000"/>
                </a:solidFill>
                <a:latin typeface="Times New Roman" panose="02020603050405020304" pitchFamily="18" charset="0"/>
                <a:cs typeface="Times New Roman" panose="02020603050405020304" pitchFamily="18" charset="0"/>
              </a:rPr>
              <a:t>ГБУ Мордовская </a:t>
            </a:r>
          </a:p>
          <a:p>
            <a:r>
              <a:rPr lang="ru-RU" sz="1000" b="1" spc="13" dirty="0">
                <a:solidFill>
                  <a:srgbClr val="000000"/>
                </a:solidFill>
                <a:latin typeface="Times New Roman" panose="02020603050405020304" pitchFamily="18" charset="0"/>
                <a:cs typeface="Times New Roman" panose="02020603050405020304" pitchFamily="18" charset="0"/>
              </a:rPr>
              <a:t>Республиканская</a:t>
            </a:r>
          </a:p>
          <a:p>
            <a:r>
              <a:rPr lang="ru-RU" sz="1000" b="1" spc="13" dirty="0">
                <a:solidFill>
                  <a:srgbClr val="000000"/>
                </a:solidFill>
                <a:latin typeface="Times New Roman" panose="02020603050405020304" pitchFamily="18" charset="0"/>
                <a:cs typeface="Times New Roman" panose="02020603050405020304" pitchFamily="18" charset="0"/>
              </a:rPr>
              <a:t>ветеринарная лаборатория</a:t>
            </a:r>
          </a:p>
          <a:p>
            <a:r>
              <a:rPr lang="ru-RU" sz="1000" spc="13" dirty="0">
                <a:solidFill>
                  <a:srgbClr val="000000"/>
                </a:solidFill>
                <a:latin typeface="Times New Roman" panose="02020603050405020304" pitchFamily="18" charset="0"/>
                <a:cs typeface="Times New Roman" panose="02020603050405020304" pitchFamily="18" charset="0"/>
              </a:rPr>
              <a:t>8 (</a:t>
            </a:r>
            <a:r>
              <a:rPr lang="en-US" sz="1000" spc="13" dirty="0">
                <a:solidFill>
                  <a:srgbClr val="000000"/>
                </a:solidFill>
                <a:latin typeface="Times New Roman" panose="02020603050405020304" pitchFamily="18" charset="0"/>
                <a:cs typeface="Times New Roman" panose="02020603050405020304" pitchFamily="18" charset="0"/>
              </a:rPr>
              <a:t>8</a:t>
            </a:r>
            <a:r>
              <a:rPr lang="ru-RU" sz="1000" spc="13" dirty="0">
                <a:solidFill>
                  <a:srgbClr val="000000"/>
                </a:solidFill>
                <a:latin typeface="Times New Roman" panose="02020603050405020304" pitchFamily="18" charset="0"/>
                <a:cs typeface="Times New Roman" panose="02020603050405020304" pitchFamily="18" charset="0"/>
              </a:rPr>
              <a:t>342) 29-31-33</a:t>
            </a:r>
          </a:p>
        </p:txBody>
      </p:sp>
      <p:sp>
        <p:nvSpPr>
          <p:cNvPr id="3" name="Прямоугольник 2"/>
          <p:cNvSpPr/>
          <p:nvPr/>
        </p:nvSpPr>
        <p:spPr>
          <a:xfrm>
            <a:off x="145341" y="6479614"/>
            <a:ext cx="10110618" cy="880369"/>
          </a:xfrm>
          <a:prstGeom prst="rect">
            <a:avLst/>
          </a:prstGeom>
        </p:spPr>
        <p:txBody>
          <a:bodyPr wrap="square">
            <a:spAutoFit/>
          </a:bodyPr>
          <a:lstStyle/>
          <a:p>
            <a:pPr algn="ctr"/>
            <a:r>
              <a:rPr lang="ru-RU" sz="1000" b="1" spc="13" dirty="0">
                <a:solidFill>
                  <a:srgbClr val="000000"/>
                </a:solidFill>
                <a:latin typeface="Times New Roman" panose="02020603050405020304" pitchFamily="18" charset="0"/>
                <a:cs typeface="Times New Roman" panose="02020603050405020304" pitchFamily="18" charset="0"/>
              </a:rPr>
              <a:t>По всем вопросам обращайтесь в учреждения государственной ветеринарной службы Республики Мордовия и Министерство лесного, охотничьего хозяйства и                           природопользования  Республики Мордовия</a:t>
            </a:r>
          </a:p>
          <a:p>
            <a:pPr algn="ctr"/>
            <a:r>
              <a:rPr lang="ru-RU" sz="1000" b="1" spc="13" dirty="0">
                <a:solidFill>
                  <a:srgbClr val="000000"/>
                </a:solidFill>
                <a:latin typeface="Times New Roman" panose="02020603050405020304" pitchFamily="18" charset="0"/>
                <a:cs typeface="Times New Roman" panose="02020603050405020304" pitchFamily="18" charset="0"/>
              </a:rPr>
              <a:t>               Телефон горячей линии ветеринарной службы Республики Мордовия 8 (</a:t>
            </a:r>
            <a:r>
              <a:rPr lang="en-US" sz="1000" b="1" spc="13" dirty="0">
                <a:solidFill>
                  <a:srgbClr val="000000"/>
                </a:solidFill>
                <a:latin typeface="Times New Roman" panose="02020603050405020304" pitchFamily="18" charset="0"/>
                <a:cs typeface="Times New Roman" panose="02020603050405020304" pitchFamily="18" charset="0"/>
              </a:rPr>
              <a:t>8</a:t>
            </a:r>
            <a:r>
              <a:rPr lang="ru-RU" sz="1000" b="1" spc="13" dirty="0">
                <a:solidFill>
                  <a:srgbClr val="000000"/>
                </a:solidFill>
                <a:latin typeface="Times New Roman" panose="02020603050405020304" pitchFamily="18" charset="0"/>
                <a:cs typeface="Times New Roman" panose="02020603050405020304" pitchFamily="18" charset="0"/>
              </a:rPr>
              <a:t>342) 39-45-41, </a:t>
            </a:r>
          </a:p>
          <a:p>
            <a:pPr algn="ctr"/>
            <a:r>
              <a:rPr lang="ru-RU" sz="1000" b="1" spc="13" dirty="0">
                <a:solidFill>
                  <a:srgbClr val="000000"/>
                </a:solidFill>
                <a:latin typeface="Times New Roman" panose="02020603050405020304" pitchFamily="18" charset="0"/>
                <a:cs typeface="Times New Roman" panose="02020603050405020304" pitchFamily="18" charset="0"/>
              </a:rPr>
              <a:t>Министерство лесного, охотничьего хозяйства и  природопользования  Республики Мордовия 8 (8342) 39-23-13</a:t>
            </a:r>
          </a:p>
          <a:p>
            <a:endParaRPr lang="ru-RU" sz="1024" b="1" spc="13" dirty="0">
              <a:solidFill>
                <a:srgbClr val="000000"/>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199970" y="-97460"/>
            <a:ext cx="10871200" cy="954107"/>
          </a:xfrm>
          <a:prstGeom prst="rect">
            <a:avLst/>
          </a:prstGeom>
        </p:spPr>
        <p:txBody>
          <a:bodyPr wrap="square">
            <a:spAutoFit/>
          </a:bodyPr>
          <a:lstStyle/>
          <a:p>
            <a:pPr algn="ctr"/>
            <a:r>
              <a:rPr lang="ru-RU" sz="1900" b="1" spc="13" dirty="0">
                <a:solidFill>
                  <a:schemeClr val="accent1"/>
                </a:solidFill>
                <a:latin typeface="Times New Roman" panose="02020603050405020304" pitchFamily="18" charset="0"/>
                <a:ea typeface="Times New Roman" panose="02020603050405020304" pitchFamily="18" charset="0"/>
              </a:rPr>
              <a:t>Мордовская республиканская ветеринарная служба Республики Мордовия </a:t>
            </a:r>
            <a:r>
              <a:rPr lang="ru-RU" sz="1900" b="1" spc="13" dirty="0">
                <a:solidFill>
                  <a:schemeClr val="accent1"/>
                </a:solidFill>
                <a:latin typeface="Times New Roman" panose="02020603050405020304" pitchFamily="18" charset="0"/>
                <a:cs typeface="Times New Roman" panose="02020603050405020304" pitchFamily="18" charset="0"/>
              </a:rPr>
              <a:t>и </a:t>
            </a:r>
          </a:p>
          <a:p>
            <a:pPr algn="ctr"/>
            <a:r>
              <a:rPr lang="ru-RU" sz="1900" b="1" spc="13" dirty="0">
                <a:solidFill>
                  <a:schemeClr val="accent1"/>
                </a:solidFill>
                <a:latin typeface="Times New Roman" panose="02020603050405020304" pitchFamily="18" charset="0"/>
                <a:cs typeface="Times New Roman" panose="02020603050405020304" pitchFamily="18" charset="0"/>
              </a:rPr>
              <a:t>Министерство лесного, охотничьего хозяйства и природопользования  Республики Мордовия</a:t>
            </a:r>
            <a:endParaRPr lang="ru-RU" sz="1600" b="1" spc="13" dirty="0">
              <a:solidFill>
                <a:srgbClr val="FF0000"/>
              </a:solidFill>
              <a:latin typeface="Times New Roman" panose="02020603050405020304" pitchFamily="18" charset="0"/>
              <a:cs typeface="Times New Roman" panose="02020603050405020304" pitchFamily="18" charset="0"/>
            </a:endParaRPr>
          </a:p>
          <a:p>
            <a:endParaRPr lang="ru-RU" dirty="0"/>
          </a:p>
        </p:txBody>
      </p:sp>
      <p:sp>
        <p:nvSpPr>
          <p:cNvPr id="7" name="Прямоугольник 6"/>
          <p:cNvSpPr/>
          <p:nvPr/>
        </p:nvSpPr>
        <p:spPr>
          <a:xfrm>
            <a:off x="0" y="2408282"/>
            <a:ext cx="5209503" cy="249299"/>
          </a:xfrm>
          <a:prstGeom prst="rect">
            <a:avLst/>
          </a:prstGeom>
        </p:spPr>
        <p:txBody>
          <a:bodyPr wrap="square">
            <a:spAutoFit/>
          </a:bodyPr>
          <a:lstStyle/>
          <a:p>
            <a:pPr algn="just"/>
            <a:endParaRPr lang="ru-RU" sz="1020" b="0" i="0" dirty="0">
              <a:effectLst/>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5178118" y="756087"/>
            <a:ext cx="5200650" cy="3170099"/>
          </a:xfrm>
          <a:prstGeom prst="rect">
            <a:avLst/>
          </a:prstGeom>
        </p:spPr>
        <p:txBody>
          <a:bodyPr>
            <a:spAutoFit/>
          </a:bodyPr>
          <a:lstStyle/>
          <a:p>
            <a:pPr algn="just">
              <a:lnSpc>
                <a:spcPts val="1000"/>
              </a:lnSpc>
            </a:pPr>
            <a:endParaRPr lang="ru-RU" sz="1020" dirty="0">
              <a:solidFill>
                <a:srgbClr val="21242D"/>
              </a:solidFill>
              <a:latin typeface="Times New Roman" panose="02020603050405020304" pitchFamily="18" charset="0"/>
              <a:cs typeface="Times New Roman" panose="02020603050405020304" pitchFamily="18" charset="0"/>
            </a:endParaRPr>
          </a:p>
          <a:p>
            <a:pPr algn="just">
              <a:lnSpc>
                <a:spcPts val="1020"/>
              </a:lnSpc>
            </a:pPr>
            <a:r>
              <a:rPr lang="ru-RU" sz="1020" dirty="0">
                <a:latin typeface="Times New Roman" panose="02020603050405020304" pitchFamily="18" charset="0"/>
                <a:cs typeface="Times New Roman" panose="02020603050405020304" pitchFamily="18" charset="0"/>
              </a:rPr>
              <a:t>6.Осуществлять дезинфекцию транспортных средств и приспособлений, используемых для перевозки туш добытых животных (препараты с содержанием активного хлора не менее 5 %, но лучше использовать специальные дезинфицирующие средства: </a:t>
            </a:r>
            <a:r>
              <a:rPr lang="ru-RU" sz="1020" dirty="0" err="1">
                <a:latin typeface="Times New Roman" panose="02020603050405020304" pitchFamily="18" charset="0"/>
                <a:cs typeface="Times New Roman" panose="02020603050405020304" pitchFamily="18" charset="0"/>
              </a:rPr>
              <a:t>Дезконтен</a:t>
            </a:r>
            <a:r>
              <a:rPr lang="ru-RU" sz="1020" dirty="0">
                <a:latin typeface="Times New Roman" panose="02020603050405020304" pitchFamily="18" charset="0"/>
                <a:cs typeface="Times New Roman" panose="02020603050405020304" pitchFamily="18" charset="0"/>
              </a:rPr>
              <a:t>, </a:t>
            </a:r>
            <a:r>
              <a:rPr lang="ru-RU" sz="1020" dirty="0" err="1">
                <a:latin typeface="Times New Roman" panose="02020603050405020304" pitchFamily="18" charset="0"/>
                <a:cs typeface="Times New Roman" panose="02020603050405020304" pitchFamily="18" charset="0"/>
              </a:rPr>
              <a:t>Теотропин</a:t>
            </a:r>
            <a:r>
              <a:rPr lang="ru-RU" sz="1020" dirty="0">
                <a:latin typeface="Times New Roman" panose="02020603050405020304" pitchFamily="18" charset="0"/>
                <a:cs typeface="Times New Roman" panose="02020603050405020304" pitchFamily="18" charset="0"/>
              </a:rPr>
              <a:t> Р+, Хлорамин Б, </a:t>
            </a:r>
            <a:r>
              <a:rPr lang="ru-RU" sz="1020" dirty="0" err="1">
                <a:latin typeface="Times New Roman" panose="02020603050405020304" pitchFamily="18" charset="0"/>
                <a:cs typeface="Times New Roman" panose="02020603050405020304" pitchFamily="18" charset="0"/>
              </a:rPr>
              <a:t>РусДез</a:t>
            </a:r>
            <a:r>
              <a:rPr lang="ru-RU" sz="1020" dirty="0">
                <a:latin typeface="Times New Roman" panose="02020603050405020304" pitchFamily="18" charset="0"/>
                <a:cs typeface="Times New Roman" panose="02020603050405020304" pitchFamily="18" charset="0"/>
              </a:rPr>
              <a:t>-Универсал 50 и др.).</a:t>
            </a:r>
          </a:p>
          <a:p>
            <a:pPr algn="just">
              <a:lnSpc>
                <a:spcPts val="1020"/>
              </a:lnSpc>
            </a:pPr>
            <a:r>
              <a:rPr lang="ru-RU" sz="1020" dirty="0">
                <a:latin typeface="Times New Roman" panose="02020603050405020304" pitchFamily="18" charset="0"/>
                <a:cs typeface="Times New Roman" panose="02020603050405020304" pitchFamily="18" charset="0"/>
              </a:rPr>
              <a:t>7.При транспортировке туш добытых кабанов до мест разделки использовать водонепроницаемые ёмкости в целях недопущения попадания крови или естественных выделений животных на землю или различные поверхности транспортных средств.</a:t>
            </a:r>
          </a:p>
          <a:p>
            <a:pPr algn="just">
              <a:lnSpc>
                <a:spcPts val="1020"/>
              </a:lnSpc>
            </a:pPr>
            <a:r>
              <a:rPr lang="ru-RU" sz="1020" dirty="0">
                <a:latin typeface="Times New Roman" panose="02020603050405020304" pitchFamily="18" charset="0"/>
                <a:cs typeface="Times New Roman" panose="02020603050405020304" pitchFamily="18" charset="0"/>
              </a:rPr>
              <a:t>8.По завершении охоты и разделки туш кабанов проводить дезинфекцию рук, обуви, ножей, топоров, верёвок и других приспособлений с использованием препаратов, указанных в пункте 6.</a:t>
            </a:r>
          </a:p>
          <a:p>
            <a:pPr algn="just">
              <a:lnSpc>
                <a:spcPts val="1020"/>
              </a:lnSpc>
            </a:pPr>
            <a:r>
              <a:rPr lang="ru-RU" sz="1020" dirty="0">
                <a:latin typeface="Times New Roman" panose="02020603050405020304" pitchFamily="18" charset="0"/>
                <a:cs typeface="Times New Roman" panose="02020603050405020304" pitchFamily="18" charset="0"/>
              </a:rPr>
              <a:t>9.Транспортировку продукции охоты осуществлять в одноразовой непроницаемой таре (полиэтиленовые мешки) в целях недопущения контаминации транспортных средств и одежды кровью, мясным соком и т.д. Для транспортировки использовать только багажные отделения транспортных средств, днище которых оборудовано резиновыми или пластиковыми </a:t>
            </a:r>
            <a:r>
              <a:rPr lang="ru-RU" sz="1020" dirty="0" err="1">
                <a:latin typeface="Times New Roman" panose="02020603050405020304" pitchFamily="18" charset="0"/>
                <a:cs typeface="Times New Roman" panose="02020603050405020304" pitchFamily="18" charset="0"/>
              </a:rPr>
              <a:t>корытоподобными</a:t>
            </a:r>
            <a:r>
              <a:rPr lang="ru-RU" sz="1020" dirty="0">
                <a:latin typeface="Times New Roman" panose="02020603050405020304" pitchFamily="18" charset="0"/>
                <a:cs typeface="Times New Roman" panose="02020603050405020304" pitchFamily="18" charset="0"/>
              </a:rPr>
              <a:t> ковриками.</a:t>
            </a:r>
          </a:p>
          <a:p>
            <a:pPr algn="just">
              <a:lnSpc>
                <a:spcPts val="1020"/>
              </a:lnSpc>
            </a:pPr>
            <a:r>
              <a:rPr lang="ru-RU" sz="1020" dirty="0">
                <a:latin typeface="Times New Roman" panose="02020603050405020304" pitchFamily="18" charset="0"/>
                <a:cs typeface="Times New Roman" panose="02020603050405020304" pitchFamily="18" charset="0"/>
              </a:rPr>
              <a:t>10.Не допускать использование воды, в которой проводилась мойка мяса и субпродуктов от добытых кабанов, в корм свиньям и другим домашним животным. Перед утилизацией такую воду необходимо подвергать кипячению в течение не менее 5 минут или обеззараживанию химическими средствами, указанными в пункте 6.</a:t>
            </a:r>
          </a:p>
          <a:p>
            <a:pPr algn="just">
              <a:lnSpc>
                <a:spcPts val="1020"/>
              </a:lnSpc>
            </a:pPr>
            <a:r>
              <a:rPr lang="ru-RU" sz="1020" dirty="0">
                <a:latin typeface="Times New Roman" panose="02020603050405020304" pitchFamily="18" charset="0"/>
                <a:cs typeface="Times New Roman" panose="02020603050405020304" pitchFamily="18" charset="0"/>
              </a:rPr>
              <a:t>11.При осуществлении охоты не оставлять на земле остатки пищи.</a:t>
            </a:r>
          </a:p>
          <a:p>
            <a:pPr algn="just">
              <a:lnSpc>
                <a:spcPts val="1020"/>
              </a:lnSpc>
            </a:pPr>
            <a:r>
              <a:rPr lang="ru-RU" sz="1020" dirty="0">
                <a:latin typeface="Times New Roman" panose="02020603050405020304" pitchFamily="18" charset="0"/>
                <a:cs typeface="Times New Roman" panose="02020603050405020304" pitchFamily="18" charset="0"/>
              </a:rPr>
              <a:t>12.После охоты выстирать одежду горячей водой с температурой не менее 70-80 градусов или прогреть ее при такой же температуре (утюг, баня) и избегать любого контакта с домашними свиньями.</a:t>
            </a:r>
            <a:endParaRPr lang="ru-RU" sz="1020" b="0" i="0" dirty="0">
              <a:effectLst/>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0" y="2882711"/>
            <a:ext cx="5200650" cy="1546577"/>
          </a:xfrm>
          <a:prstGeom prst="rect">
            <a:avLst/>
          </a:prstGeom>
        </p:spPr>
        <p:txBody>
          <a:bodyPr wrap="square">
            <a:spAutoFit/>
          </a:bodyPr>
          <a:lstStyle/>
          <a:p>
            <a:pPr algn="just"/>
            <a:r>
              <a:rPr lang="ru-RU" sz="102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Меры профилактики</a:t>
            </a:r>
            <a:r>
              <a:rPr lang="ru-RU" sz="1020" b="1" dirty="0">
                <a:latin typeface="Times New Roman" panose="02020603050405020304" pitchFamily="18" charset="0"/>
                <a:cs typeface="Times New Roman" panose="02020603050405020304" pitchFamily="18" charset="0"/>
              </a:rPr>
              <a:t> </a:t>
            </a:r>
          </a:p>
          <a:p>
            <a:pPr algn="just">
              <a:lnSpc>
                <a:spcPts val="1100"/>
              </a:lnSpc>
              <a:buFont typeface="+mj-lt"/>
              <a:buAutoNum type="arabicPeriod"/>
            </a:pPr>
            <a:r>
              <a:rPr lang="ru-RU" sz="1020" dirty="0">
                <a:latin typeface="Times New Roman" panose="02020603050405020304" pitchFamily="18" charset="0"/>
                <a:cs typeface="Times New Roman" panose="02020603050405020304" pitchFamily="18" charset="0"/>
              </a:rPr>
              <a:t>В случае обнаружения павших животных и возникновении подозрения на заболевание кабанов африканской чумой НЕМЕДЛЕНО сообщить в учреждения государственной ветеринарной службы Республики Мордовия или </a:t>
            </a:r>
            <a:r>
              <a:rPr lang="ru-RU" sz="1020" dirty="0" err="1">
                <a:latin typeface="Times New Roman" panose="02020603050405020304" pitchFamily="18" charset="0"/>
                <a:cs typeface="Times New Roman" panose="02020603050405020304" pitchFamily="18" charset="0"/>
              </a:rPr>
              <a:t>Министерсво</a:t>
            </a:r>
            <a:r>
              <a:rPr lang="ru-RU" sz="1020" dirty="0">
                <a:latin typeface="Times New Roman" panose="02020603050405020304" pitchFamily="18" charset="0"/>
                <a:cs typeface="Times New Roman" panose="02020603050405020304" pitchFamily="18" charset="0"/>
              </a:rPr>
              <a:t> лесного, охотничьего хозяйства и природопользования Республики Мордовия!</a:t>
            </a:r>
          </a:p>
          <a:p>
            <a:pPr algn="just">
              <a:lnSpc>
                <a:spcPts val="1100"/>
              </a:lnSpc>
              <a:buFont typeface="+mj-lt"/>
              <a:buAutoNum type="arabicPeriod"/>
            </a:pPr>
            <a:r>
              <a:rPr lang="ru-RU" sz="1020" dirty="0">
                <a:latin typeface="Times New Roman" panose="02020603050405020304" pitchFamily="18" charset="0"/>
                <a:cs typeface="Times New Roman" panose="02020603050405020304" pitchFamily="18" charset="0"/>
              </a:rPr>
              <a:t>Оказывать содействие ветеринарной службе в отборе </a:t>
            </a:r>
            <a:r>
              <a:rPr lang="ru-RU" sz="1020" dirty="0" err="1">
                <a:latin typeface="Times New Roman" panose="02020603050405020304" pitchFamily="18" charset="0"/>
                <a:cs typeface="Times New Roman" panose="02020603050405020304" pitchFamily="18" charset="0"/>
              </a:rPr>
              <a:t>патматериала</a:t>
            </a:r>
            <a:r>
              <a:rPr lang="ru-RU" sz="1020" dirty="0">
                <a:latin typeface="Times New Roman" panose="02020603050405020304" pitchFamily="18" charset="0"/>
                <a:cs typeface="Times New Roman" panose="02020603050405020304" pitchFamily="18" charset="0"/>
              </a:rPr>
              <a:t> и утилизации трупов животных в соответствии с установленными требованиями. Либо, соблюдая правила безопасности, самим отобрать </a:t>
            </a:r>
            <a:r>
              <a:rPr lang="ru-RU" sz="1020" dirty="0" err="1">
                <a:latin typeface="Times New Roman" panose="02020603050405020304" pitchFamily="18" charset="0"/>
                <a:cs typeface="Times New Roman" panose="02020603050405020304" pitchFamily="18" charset="0"/>
              </a:rPr>
              <a:t>патматериал</a:t>
            </a:r>
            <a:r>
              <a:rPr lang="ru-RU" sz="1020" dirty="0">
                <a:latin typeface="Times New Roman" panose="02020603050405020304" pitchFamily="18" charset="0"/>
                <a:cs typeface="Times New Roman" panose="02020603050405020304" pitchFamily="18" charset="0"/>
              </a:rPr>
              <a:t> и утилизировать трупы путем сжигания. Останки обработать хлорной известью и закопать на глубину, недоступную для домашних и диких животных. Все пробы предоставить в районную ветстанцию.</a:t>
            </a:r>
            <a:endParaRPr lang="ru-RU" sz="1020" dirty="0"/>
          </a:p>
        </p:txBody>
      </p:sp>
      <p:sp>
        <p:nvSpPr>
          <p:cNvPr id="11" name="Прямоугольник 10"/>
          <p:cNvSpPr/>
          <p:nvPr/>
        </p:nvSpPr>
        <p:spPr>
          <a:xfrm>
            <a:off x="0" y="4327285"/>
            <a:ext cx="5200650" cy="990015"/>
          </a:xfrm>
          <a:prstGeom prst="rect">
            <a:avLst/>
          </a:prstGeom>
        </p:spPr>
        <p:txBody>
          <a:bodyPr>
            <a:spAutoFit/>
          </a:bodyPr>
          <a:lstStyle/>
          <a:p>
            <a:pPr algn="just">
              <a:lnSpc>
                <a:spcPts val="1024"/>
              </a:lnSpc>
            </a:pPr>
            <a:r>
              <a:rPr lang="ru-RU" sz="1020" dirty="0">
                <a:latin typeface="Times New Roman" panose="02020603050405020304" pitchFamily="18" charset="0"/>
                <a:cs typeface="Times New Roman" panose="02020603050405020304" pitchFamily="18" charset="0"/>
              </a:rPr>
              <a:t>3.Проводить обязательную ветеринарно-санитарную экспертизу добытых кабанов.</a:t>
            </a:r>
          </a:p>
          <a:p>
            <a:pPr algn="just">
              <a:lnSpc>
                <a:spcPts val="1024"/>
              </a:lnSpc>
            </a:pPr>
            <a:r>
              <a:rPr lang="ru-RU" sz="1020" dirty="0">
                <a:latin typeface="Times New Roman" panose="02020603050405020304" pitchFamily="18" charset="0"/>
                <a:cs typeface="Times New Roman" panose="02020603050405020304" pitchFamily="18" charset="0"/>
              </a:rPr>
              <a:t>4.Уничтожать внутренности добытых кабанов, шкуры и другие побочные продукты охоты, не используемые в пищу, способом, не допускающим их растаскивание дикими и домашними животными - сжигание.</a:t>
            </a:r>
          </a:p>
          <a:p>
            <a:pPr algn="just">
              <a:lnSpc>
                <a:spcPts val="1024"/>
              </a:lnSpc>
            </a:pPr>
            <a:r>
              <a:rPr lang="ru-RU" sz="1020" dirty="0">
                <a:latin typeface="Times New Roman" panose="02020603050405020304" pitchFamily="18" charset="0"/>
                <a:cs typeface="Times New Roman" panose="02020603050405020304" pitchFamily="18" charset="0"/>
              </a:rPr>
              <a:t>5.Разделку туш добываемых животных осуществлять в местах, где полы и стены помещений, предназначенных для разделки туш добытых животных, позволяют проводить неоднократную мойку и дезинфекцию.</a:t>
            </a:r>
          </a:p>
        </p:txBody>
      </p:sp>
      <p:pic>
        <p:nvPicPr>
          <p:cNvPr id="19" name="Рисунок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3906" y="2171626"/>
            <a:ext cx="1285405" cy="776678"/>
          </a:xfrm>
          <a:prstGeom prst="rect">
            <a:avLst/>
          </a:prstGeom>
          <a:ln>
            <a:noFill/>
          </a:ln>
          <a:effectLst>
            <a:outerShdw blurRad="292100" dist="139700" dir="2700000" algn="tl" rotWithShape="0">
              <a:srgbClr val="333333">
                <a:alpha val="65000"/>
              </a:srgbClr>
            </a:outerShdw>
          </a:effectLst>
        </p:spPr>
      </p:pic>
      <p:pic>
        <p:nvPicPr>
          <p:cNvPr id="23" name="Рисунок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7853" y="2171626"/>
            <a:ext cx="1231259" cy="776678"/>
          </a:xfrm>
          <a:prstGeom prst="rect">
            <a:avLst/>
          </a:prstGeom>
          <a:ln>
            <a:noFill/>
          </a:ln>
          <a:effectLst>
            <a:outerShdw blurRad="292100" dist="139700" dir="2700000" algn="tl" rotWithShape="0">
              <a:srgbClr val="333333">
                <a:alpha val="65000"/>
              </a:srgbClr>
            </a:outerShdw>
          </a:effectLst>
        </p:spPr>
      </p:pic>
      <p:pic>
        <p:nvPicPr>
          <p:cNvPr id="32" name="Рисунок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6115" y="2171626"/>
            <a:ext cx="1237731" cy="776679"/>
          </a:xfrm>
          <a:prstGeom prst="rect">
            <a:avLst/>
          </a:prstGeom>
          <a:ln>
            <a:noFill/>
          </a:ln>
          <a:effectLst>
            <a:outerShdw blurRad="292100" dist="139700" dir="2700000" algn="tl" rotWithShape="0">
              <a:srgbClr val="333333">
                <a:alpha val="65000"/>
              </a:srgbClr>
            </a:outerShdw>
          </a:effectLst>
        </p:spPr>
      </p:pic>
      <p:pic>
        <p:nvPicPr>
          <p:cNvPr id="36" name="Рисунок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35630" y="3876504"/>
            <a:ext cx="1704026" cy="1333177"/>
          </a:xfrm>
          <a:prstGeom prst="rect">
            <a:avLst/>
          </a:prstGeom>
          <a:ln>
            <a:noFill/>
          </a:ln>
          <a:effectLst>
            <a:outerShdw blurRad="292100" dist="139700" dir="2700000" algn="tl" rotWithShape="0">
              <a:srgbClr val="333333">
                <a:alpha val="65000"/>
              </a:srgbClr>
            </a:outerShdw>
          </a:effectLst>
        </p:spPr>
      </p:pic>
      <p:pic>
        <p:nvPicPr>
          <p:cNvPr id="37" name="Рисунок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74637" y="3876504"/>
            <a:ext cx="1574277" cy="1333177"/>
          </a:xfrm>
          <a:prstGeom prst="rect">
            <a:avLst/>
          </a:prstGeom>
          <a:ln>
            <a:noFill/>
          </a:ln>
          <a:effectLst>
            <a:outerShdw blurRad="292100" dist="139700" dir="2700000" algn="tl" rotWithShape="0">
              <a:srgbClr val="333333">
                <a:alpha val="65000"/>
              </a:srgbClr>
            </a:outerShdw>
          </a:effectLst>
        </p:spPr>
      </p:pic>
      <p:pic>
        <p:nvPicPr>
          <p:cNvPr id="39" name="Рисунок 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83895" y="3876504"/>
            <a:ext cx="1680917" cy="13331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5156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Скругленный прямоугольник 32"/>
          <p:cNvSpPr/>
          <p:nvPr/>
        </p:nvSpPr>
        <p:spPr>
          <a:xfrm>
            <a:off x="99481" y="5273858"/>
            <a:ext cx="10165331" cy="1910713"/>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ru-RU" sz="1536"/>
          </a:p>
        </p:txBody>
      </p:sp>
      <p:sp>
        <p:nvSpPr>
          <p:cNvPr id="34" name="Прямоугольник 33"/>
          <p:cNvSpPr/>
          <p:nvPr/>
        </p:nvSpPr>
        <p:spPr>
          <a:xfrm>
            <a:off x="366490" y="5279369"/>
            <a:ext cx="1902446" cy="1625573"/>
          </a:xfrm>
          <a:prstGeom prst="rect">
            <a:avLst/>
          </a:prstGeom>
        </p:spPr>
        <p:txBody>
          <a:bodyPr wrap="square">
            <a:spAutoFit/>
          </a:bodyPr>
          <a:lstStyle/>
          <a:p>
            <a:r>
              <a:rPr lang="ru-RU" sz="1000" b="1" spc="13" dirty="0" err="1">
                <a:solidFill>
                  <a:srgbClr val="000000"/>
                </a:solidFill>
                <a:latin typeface="Times New Roman" panose="02020603050405020304" pitchFamily="18" charset="0"/>
              </a:rPr>
              <a:t>Атюрьевская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8(83454)2-11-86</a:t>
            </a:r>
          </a:p>
          <a:p>
            <a:r>
              <a:rPr lang="ru-RU" sz="1000" b="1" spc="13" dirty="0" err="1">
                <a:solidFill>
                  <a:srgbClr val="000000"/>
                </a:solidFill>
                <a:latin typeface="Times New Roman" panose="02020603050405020304" pitchFamily="18" charset="0"/>
              </a:rPr>
              <a:t>Ардатовская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 8(83431)3-23-24</a:t>
            </a:r>
          </a:p>
          <a:p>
            <a:r>
              <a:rPr lang="ru-RU" sz="1000" b="1" spc="13" dirty="0" err="1">
                <a:solidFill>
                  <a:srgbClr val="000000"/>
                </a:solidFill>
                <a:latin typeface="Times New Roman" panose="02020603050405020304" pitchFamily="18" charset="0"/>
              </a:rPr>
              <a:t>Атяшевская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8(83434)2-25-23</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Дубёнская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8(83447)2-13-71</a:t>
            </a:r>
            <a:endParaRPr lang="en-US" sz="1000"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939" dirty="0"/>
          </a:p>
        </p:txBody>
      </p:sp>
      <p:sp>
        <p:nvSpPr>
          <p:cNvPr id="35" name="Прямоугольник 34"/>
          <p:cNvSpPr/>
          <p:nvPr/>
        </p:nvSpPr>
        <p:spPr>
          <a:xfrm>
            <a:off x="2182772" y="5273859"/>
            <a:ext cx="1606209" cy="1638654"/>
          </a:xfrm>
          <a:prstGeom prst="rect">
            <a:avLst/>
          </a:prstGeom>
        </p:spPr>
        <p:txBody>
          <a:bodyPr wrap="none">
            <a:spAutoFit/>
          </a:bodyPr>
          <a:lstStyle/>
          <a:p>
            <a:r>
              <a:rPr lang="ru-RU" sz="1000" b="1" spc="13" dirty="0" err="1">
                <a:solidFill>
                  <a:srgbClr val="000000"/>
                </a:solidFill>
                <a:latin typeface="Times New Roman" panose="02020603050405020304" pitchFamily="18" charset="0"/>
              </a:rPr>
              <a:t>Ельниковская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8(83444)2-60-14</a:t>
            </a:r>
          </a:p>
          <a:p>
            <a:r>
              <a:rPr lang="ru-RU" sz="1000" b="1" spc="13" dirty="0" err="1">
                <a:solidFill>
                  <a:srgbClr val="000000"/>
                </a:solidFill>
                <a:latin typeface="Times New Roman" panose="02020603050405020304" pitchFamily="18" charset="0"/>
              </a:rPr>
              <a:t>Зубово</a:t>
            </a:r>
            <a:r>
              <a:rPr lang="ru-RU" sz="1000" b="1" spc="13" dirty="0">
                <a:solidFill>
                  <a:srgbClr val="000000"/>
                </a:solidFill>
                <a:latin typeface="Times New Roman" panose="02020603050405020304" pitchFamily="18" charset="0"/>
              </a:rPr>
              <a:t>–Полянская РВС</a:t>
            </a:r>
          </a:p>
          <a:p>
            <a:r>
              <a:rPr lang="ru-RU" sz="1000" spc="13" dirty="0">
                <a:solidFill>
                  <a:srgbClr val="000000"/>
                </a:solidFill>
                <a:latin typeface="Times New Roman" panose="02020603050405020304" pitchFamily="18" charset="0"/>
              </a:rPr>
              <a:t> 8(83458)2-30-69</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Инсарская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8-987-680-23-27</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Кадошкинская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8(83448)2-34-17</a:t>
            </a:r>
          </a:p>
          <a:p>
            <a:endParaRPr lang="ru-RU" sz="1024" spc="13" dirty="0">
              <a:solidFill>
                <a:srgbClr val="000000"/>
              </a:solidFill>
              <a:latin typeface="Times New Roman" panose="02020603050405020304" pitchFamily="18" charset="0"/>
            </a:endParaRPr>
          </a:p>
          <a:p>
            <a:r>
              <a:rPr lang="ru-RU" sz="1024" spc="13" dirty="0">
                <a:solidFill>
                  <a:srgbClr val="000000"/>
                </a:solidFill>
                <a:latin typeface="Times New Roman" panose="02020603050405020304" pitchFamily="18" charset="0"/>
              </a:rPr>
              <a:t>  </a:t>
            </a:r>
          </a:p>
        </p:txBody>
      </p:sp>
      <p:sp>
        <p:nvSpPr>
          <p:cNvPr id="38" name="Прямоугольник 37"/>
          <p:cNvSpPr/>
          <p:nvPr/>
        </p:nvSpPr>
        <p:spPr>
          <a:xfrm>
            <a:off x="4249770" y="5274522"/>
            <a:ext cx="1614288" cy="1796261"/>
          </a:xfrm>
          <a:prstGeom prst="rect">
            <a:avLst/>
          </a:prstGeom>
        </p:spPr>
        <p:txBody>
          <a:bodyPr wrap="none">
            <a:spAutoFit/>
          </a:bodyPr>
          <a:lstStyle/>
          <a:p>
            <a:r>
              <a:rPr lang="ru-RU" sz="1000" b="1" spc="13" dirty="0" err="1">
                <a:solidFill>
                  <a:srgbClr val="000000"/>
                </a:solidFill>
                <a:latin typeface="Times New Roman" panose="02020603050405020304" pitchFamily="18" charset="0"/>
              </a:rPr>
              <a:t>Кочкуроваская</a:t>
            </a:r>
            <a:r>
              <a:rPr lang="ru-RU" sz="1000" b="1" spc="13" dirty="0">
                <a:solidFill>
                  <a:srgbClr val="000000"/>
                </a:solidFill>
                <a:latin typeface="Times New Roman" panose="02020603050405020304" pitchFamily="18" charset="0"/>
              </a:rPr>
              <a:t> РВС </a:t>
            </a:r>
          </a:p>
          <a:p>
            <a:r>
              <a:rPr lang="ru-RU" sz="1000" dirty="0">
                <a:latin typeface="Times New Roman" panose="02020603050405020304" pitchFamily="18" charset="0"/>
                <a:cs typeface="Times New Roman" panose="02020603050405020304" pitchFamily="18" charset="0"/>
              </a:rPr>
              <a:t>8(83439)2-18-24</a:t>
            </a:r>
            <a:endParaRPr lang="en-US" sz="1000" dirty="0">
              <a:latin typeface="Times New Roman" panose="02020603050405020304" pitchFamily="18" charset="0"/>
              <a:cs typeface="Times New Roman" panose="02020603050405020304" pitchFamily="18" charset="0"/>
            </a:endParaRPr>
          </a:p>
          <a:p>
            <a:r>
              <a:rPr lang="ru-RU" sz="1000" b="1" spc="13" dirty="0" err="1">
                <a:solidFill>
                  <a:srgbClr val="000000"/>
                </a:solidFill>
                <a:latin typeface="Times New Roman" panose="02020603050405020304" pitchFamily="18" charset="0"/>
                <a:cs typeface="Times New Roman" panose="02020603050405020304" pitchFamily="18" charset="0"/>
              </a:rPr>
              <a:t>Краснослободская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8(83443)3-01-97</a:t>
            </a:r>
          </a:p>
          <a:p>
            <a:r>
              <a:rPr lang="ru-RU" sz="1000" b="1" spc="13" dirty="0">
                <a:solidFill>
                  <a:srgbClr val="000000"/>
                </a:solidFill>
                <a:latin typeface="Times New Roman" panose="02020603050405020304" pitchFamily="18" charset="0"/>
                <a:cs typeface="Times New Roman" panose="02020603050405020304" pitchFamily="18" charset="0"/>
              </a:rPr>
              <a:t>Ромодановская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8(83438)2-13-98</a:t>
            </a:r>
          </a:p>
          <a:p>
            <a:r>
              <a:rPr lang="ru-RU" sz="1000" b="1" spc="13" dirty="0">
                <a:solidFill>
                  <a:srgbClr val="000000"/>
                </a:solidFill>
                <a:latin typeface="Times New Roman" panose="02020603050405020304" pitchFamily="18" charset="0"/>
                <a:cs typeface="Times New Roman" panose="02020603050405020304" pitchFamily="18" charset="0"/>
              </a:rPr>
              <a:t>Рузаевская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8(83451)2-47-47</a:t>
            </a:r>
          </a:p>
          <a:p>
            <a:endParaRPr lang="en-US"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40" name="Прямоугольник 39"/>
          <p:cNvSpPr/>
          <p:nvPr/>
        </p:nvSpPr>
        <p:spPr>
          <a:xfrm>
            <a:off x="6347107" y="5275454"/>
            <a:ext cx="1998770" cy="1180708"/>
          </a:xfrm>
          <a:prstGeom prst="rect">
            <a:avLst/>
          </a:prstGeom>
        </p:spPr>
        <p:txBody>
          <a:bodyPr wrap="square">
            <a:spAutoFit/>
          </a:bodyPr>
          <a:lstStyle/>
          <a:p>
            <a:r>
              <a:rPr lang="ru-RU" sz="1000" b="1" spc="13" dirty="0" err="1">
                <a:solidFill>
                  <a:srgbClr val="000000"/>
                </a:solidFill>
                <a:latin typeface="Times New Roman" panose="02020603050405020304" pitchFamily="18" charset="0"/>
                <a:cs typeface="Times New Roman" panose="02020603050405020304" pitchFamily="18" charset="0"/>
              </a:rPr>
              <a:t>Старошайговская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 </a:t>
            </a:r>
            <a:r>
              <a:rPr lang="ru-RU" sz="1000" spc="13" dirty="0">
                <a:solidFill>
                  <a:srgbClr val="000000"/>
                </a:solidFill>
                <a:latin typeface="Times New Roman" panose="02020603050405020304" pitchFamily="18" charset="0"/>
                <a:cs typeface="Times New Roman" panose="02020603050405020304" pitchFamily="18" charset="0"/>
              </a:rPr>
              <a:t>8(83432)2-12-31</a:t>
            </a:r>
            <a:endParaRPr lang="en-US" sz="1000" spc="13" dirty="0">
              <a:solidFill>
                <a:srgbClr val="000000"/>
              </a:solidFill>
              <a:latin typeface="Times New Roman" panose="02020603050405020304" pitchFamily="18" charset="0"/>
              <a:cs typeface="Times New Roman" panose="02020603050405020304" pitchFamily="18" charset="0"/>
            </a:endParaRPr>
          </a:p>
          <a:p>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err="1">
                <a:solidFill>
                  <a:srgbClr val="000000"/>
                </a:solidFill>
                <a:latin typeface="Times New Roman" panose="02020603050405020304" pitchFamily="18" charset="0"/>
                <a:cs typeface="Times New Roman" panose="02020603050405020304" pitchFamily="18" charset="0"/>
              </a:rPr>
              <a:t>Темниковская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8(83445)2-20-41</a:t>
            </a: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41" name="Прямоугольник 40"/>
          <p:cNvSpPr/>
          <p:nvPr/>
        </p:nvSpPr>
        <p:spPr>
          <a:xfrm>
            <a:off x="8244361" y="5273857"/>
            <a:ext cx="1802032" cy="1015663"/>
          </a:xfrm>
          <a:prstGeom prst="rect">
            <a:avLst/>
          </a:prstGeom>
        </p:spPr>
        <p:txBody>
          <a:bodyPr wrap="none">
            <a:spAutoFit/>
          </a:bodyPr>
          <a:lstStyle/>
          <a:p>
            <a:r>
              <a:rPr lang="ru-RU" sz="1000" b="1" spc="13" dirty="0">
                <a:solidFill>
                  <a:srgbClr val="000000"/>
                </a:solidFill>
                <a:latin typeface="Times New Roman" panose="02020603050405020304" pitchFamily="18" charset="0"/>
                <a:cs typeface="Times New Roman" panose="02020603050405020304" pitchFamily="18" charset="0"/>
              </a:rPr>
              <a:t>ГБУ Мордовская РСББЖ</a:t>
            </a:r>
          </a:p>
          <a:p>
            <a:r>
              <a:rPr lang="ru-RU" sz="1000" spc="13" dirty="0">
                <a:solidFill>
                  <a:srgbClr val="000000"/>
                </a:solidFill>
                <a:latin typeface="Times New Roman" panose="02020603050405020304" pitchFamily="18" charset="0"/>
                <a:cs typeface="Times New Roman" panose="02020603050405020304" pitchFamily="18" charset="0"/>
              </a:rPr>
              <a:t>8 (</a:t>
            </a:r>
            <a:r>
              <a:rPr lang="en-US" sz="1000" spc="13" dirty="0">
                <a:solidFill>
                  <a:srgbClr val="000000"/>
                </a:solidFill>
                <a:latin typeface="Times New Roman" panose="02020603050405020304" pitchFamily="18" charset="0"/>
                <a:cs typeface="Times New Roman" panose="02020603050405020304" pitchFamily="18" charset="0"/>
              </a:rPr>
              <a:t>8</a:t>
            </a:r>
            <a:r>
              <a:rPr lang="ru-RU" sz="1000" spc="13" dirty="0">
                <a:solidFill>
                  <a:srgbClr val="000000"/>
                </a:solidFill>
                <a:latin typeface="Times New Roman" panose="02020603050405020304" pitchFamily="18" charset="0"/>
                <a:cs typeface="Times New Roman" panose="02020603050405020304" pitchFamily="18" charset="0"/>
              </a:rPr>
              <a:t>342)29-41-56</a:t>
            </a:r>
          </a:p>
          <a:p>
            <a:r>
              <a:rPr lang="ru-RU" sz="1000" b="1" spc="13" dirty="0">
                <a:solidFill>
                  <a:srgbClr val="000000"/>
                </a:solidFill>
                <a:latin typeface="Times New Roman" panose="02020603050405020304" pitchFamily="18" charset="0"/>
                <a:cs typeface="Times New Roman" panose="02020603050405020304" pitchFamily="18" charset="0"/>
              </a:rPr>
              <a:t>ГБУ Мордовская </a:t>
            </a:r>
          </a:p>
          <a:p>
            <a:r>
              <a:rPr lang="ru-RU" sz="1000" b="1" spc="13" dirty="0">
                <a:solidFill>
                  <a:srgbClr val="000000"/>
                </a:solidFill>
                <a:latin typeface="Times New Roman" panose="02020603050405020304" pitchFamily="18" charset="0"/>
                <a:cs typeface="Times New Roman" panose="02020603050405020304" pitchFamily="18" charset="0"/>
              </a:rPr>
              <a:t>Республиканская</a:t>
            </a:r>
          </a:p>
          <a:p>
            <a:r>
              <a:rPr lang="ru-RU" sz="1000" b="1" spc="13" dirty="0">
                <a:solidFill>
                  <a:srgbClr val="000000"/>
                </a:solidFill>
                <a:latin typeface="Times New Roman" panose="02020603050405020304" pitchFamily="18" charset="0"/>
                <a:cs typeface="Times New Roman" panose="02020603050405020304" pitchFamily="18" charset="0"/>
              </a:rPr>
              <a:t>ветеринарная лаборатория</a:t>
            </a:r>
          </a:p>
          <a:p>
            <a:r>
              <a:rPr lang="ru-RU" sz="1000" spc="13" dirty="0">
                <a:solidFill>
                  <a:srgbClr val="000000"/>
                </a:solidFill>
                <a:latin typeface="Times New Roman" panose="02020603050405020304" pitchFamily="18" charset="0"/>
                <a:cs typeface="Times New Roman" panose="02020603050405020304" pitchFamily="18" charset="0"/>
              </a:rPr>
              <a:t>8 (</a:t>
            </a:r>
            <a:r>
              <a:rPr lang="en-US" sz="1000" spc="13" dirty="0">
                <a:solidFill>
                  <a:srgbClr val="000000"/>
                </a:solidFill>
                <a:latin typeface="Times New Roman" panose="02020603050405020304" pitchFamily="18" charset="0"/>
                <a:cs typeface="Times New Roman" panose="02020603050405020304" pitchFamily="18" charset="0"/>
              </a:rPr>
              <a:t>8</a:t>
            </a:r>
            <a:r>
              <a:rPr lang="ru-RU" sz="1000" spc="13" dirty="0">
                <a:solidFill>
                  <a:srgbClr val="000000"/>
                </a:solidFill>
                <a:latin typeface="Times New Roman" panose="02020603050405020304" pitchFamily="18" charset="0"/>
                <a:cs typeface="Times New Roman" panose="02020603050405020304" pitchFamily="18" charset="0"/>
              </a:rPr>
              <a:t>342) 29-31-33</a:t>
            </a:r>
          </a:p>
        </p:txBody>
      </p:sp>
      <p:sp>
        <p:nvSpPr>
          <p:cNvPr id="3" name="Прямоугольник 2"/>
          <p:cNvSpPr/>
          <p:nvPr/>
        </p:nvSpPr>
        <p:spPr>
          <a:xfrm>
            <a:off x="145341" y="6479614"/>
            <a:ext cx="10110618" cy="880369"/>
          </a:xfrm>
          <a:prstGeom prst="rect">
            <a:avLst/>
          </a:prstGeom>
        </p:spPr>
        <p:txBody>
          <a:bodyPr wrap="square">
            <a:spAutoFit/>
          </a:bodyPr>
          <a:lstStyle/>
          <a:p>
            <a:pPr algn="ctr"/>
            <a:r>
              <a:rPr lang="ru-RU" sz="1000" b="1" spc="13" dirty="0">
                <a:solidFill>
                  <a:srgbClr val="000000"/>
                </a:solidFill>
                <a:latin typeface="Times New Roman" panose="02020603050405020304" pitchFamily="18" charset="0"/>
                <a:cs typeface="Times New Roman" panose="02020603050405020304" pitchFamily="18" charset="0"/>
              </a:rPr>
              <a:t>По всем вопросам обращайтесь в учреждения государственной ветеринарной службы Республики Мордовия и Министерство лесного, охотничьего хозяйства и                           природопользования  Республики Мордовия</a:t>
            </a:r>
          </a:p>
          <a:p>
            <a:pPr algn="ctr"/>
            <a:r>
              <a:rPr lang="ru-RU" sz="1000" b="1" spc="13" dirty="0">
                <a:solidFill>
                  <a:srgbClr val="000000"/>
                </a:solidFill>
                <a:latin typeface="Times New Roman" panose="02020603050405020304" pitchFamily="18" charset="0"/>
                <a:cs typeface="Times New Roman" panose="02020603050405020304" pitchFamily="18" charset="0"/>
              </a:rPr>
              <a:t>               Телефон горячей линии ветеринарной службы Республики Мордовия 8 (</a:t>
            </a:r>
            <a:r>
              <a:rPr lang="en-US" sz="1000" b="1" spc="13" dirty="0">
                <a:solidFill>
                  <a:srgbClr val="000000"/>
                </a:solidFill>
                <a:latin typeface="Times New Roman" panose="02020603050405020304" pitchFamily="18" charset="0"/>
                <a:cs typeface="Times New Roman" panose="02020603050405020304" pitchFamily="18" charset="0"/>
              </a:rPr>
              <a:t>8</a:t>
            </a:r>
            <a:r>
              <a:rPr lang="ru-RU" sz="1000" b="1" spc="13" dirty="0">
                <a:solidFill>
                  <a:srgbClr val="000000"/>
                </a:solidFill>
                <a:latin typeface="Times New Roman" panose="02020603050405020304" pitchFamily="18" charset="0"/>
                <a:cs typeface="Times New Roman" panose="02020603050405020304" pitchFamily="18" charset="0"/>
              </a:rPr>
              <a:t>342) 39-45-41, </a:t>
            </a:r>
          </a:p>
          <a:p>
            <a:pPr algn="ctr"/>
            <a:r>
              <a:rPr lang="ru-RU" sz="1000" b="1" spc="13" dirty="0">
                <a:solidFill>
                  <a:srgbClr val="000000"/>
                </a:solidFill>
                <a:latin typeface="Times New Roman" panose="02020603050405020304" pitchFamily="18" charset="0"/>
                <a:cs typeface="Times New Roman" panose="02020603050405020304" pitchFamily="18" charset="0"/>
              </a:rPr>
              <a:t>Министерство лесного, охотничьего хозяйства и  природопользования  Республики Мордовия 8 (8342) 39-23-13</a:t>
            </a:r>
          </a:p>
          <a:p>
            <a:endParaRPr lang="ru-RU" sz="1024" b="1" spc="13" dirty="0">
              <a:solidFill>
                <a:srgbClr val="000000"/>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153317" y="0"/>
            <a:ext cx="10871200" cy="677108"/>
          </a:xfrm>
          <a:prstGeom prst="rect">
            <a:avLst/>
          </a:prstGeom>
        </p:spPr>
        <p:txBody>
          <a:bodyPr wrap="square">
            <a:spAutoFit/>
          </a:bodyPr>
          <a:lstStyle/>
          <a:p>
            <a:pPr algn="ctr"/>
            <a:r>
              <a:rPr lang="ru-RU" b="1" spc="13" dirty="0">
                <a:solidFill>
                  <a:schemeClr val="accent1"/>
                </a:solidFill>
                <a:latin typeface="Times New Roman" panose="02020603050405020304" pitchFamily="18" charset="0"/>
                <a:ea typeface="Times New Roman" panose="02020603050405020304" pitchFamily="18" charset="0"/>
              </a:rPr>
              <a:t>Республиканская ветеринарная служба Республики Мордовия</a:t>
            </a:r>
            <a:r>
              <a:rPr lang="ru-RU" sz="3200" b="1" spc="13" dirty="0">
                <a:solidFill>
                  <a:srgbClr val="FF0000"/>
                </a:solidFill>
                <a:latin typeface="Times New Roman" panose="02020603050405020304" pitchFamily="18" charset="0"/>
                <a:cs typeface="Times New Roman" panose="02020603050405020304" pitchFamily="18" charset="0"/>
              </a:rPr>
              <a:t/>
            </a:r>
            <a:br>
              <a:rPr lang="ru-RU" sz="3200" b="1" spc="13" dirty="0">
                <a:solidFill>
                  <a:srgbClr val="FF0000"/>
                </a:solidFill>
                <a:latin typeface="Times New Roman" panose="02020603050405020304" pitchFamily="18" charset="0"/>
                <a:cs typeface="Times New Roman" panose="02020603050405020304" pitchFamily="18" charset="0"/>
              </a:rPr>
            </a:br>
            <a:r>
              <a:rPr lang="ru-RU" sz="2000" b="1" spc="4"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ВНИМАНИЕ ! ОСПА ОВЕЦ!</a:t>
            </a:r>
            <a:endParaRPr lang="ru-RU" dirty="0"/>
          </a:p>
        </p:txBody>
      </p:sp>
      <p:sp>
        <p:nvSpPr>
          <p:cNvPr id="7" name="Прямоугольник 6"/>
          <p:cNvSpPr/>
          <p:nvPr/>
        </p:nvSpPr>
        <p:spPr>
          <a:xfrm>
            <a:off x="0" y="2408282"/>
            <a:ext cx="5209503" cy="249299"/>
          </a:xfrm>
          <a:prstGeom prst="rect">
            <a:avLst/>
          </a:prstGeom>
        </p:spPr>
        <p:txBody>
          <a:bodyPr wrap="square">
            <a:spAutoFit/>
          </a:bodyPr>
          <a:lstStyle/>
          <a:p>
            <a:pPr algn="just"/>
            <a:endParaRPr lang="ru-RU" sz="1020" b="0" i="0" dirty="0">
              <a:effectLst/>
              <a:latin typeface="Times New Roman" panose="02020603050405020304" pitchFamily="18" charset="0"/>
              <a:cs typeface="Times New Roman" panose="02020603050405020304" pitchFamily="18" charset="0"/>
            </a:endParaRPr>
          </a:p>
        </p:txBody>
      </p:sp>
      <p:sp>
        <p:nvSpPr>
          <p:cNvPr id="24" name="Объект 2"/>
          <p:cNvSpPr txBox="1">
            <a:spLocks/>
          </p:cNvSpPr>
          <p:nvPr/>
        </p:nvSpPr>
        <p:spPr>
          <a:xfrm>
            <a:off x="366490" y="714718"/>
            <a:ext cx="2842881" cy="1972652"/>
          </a:xfrm>
          <a:prstGeom prst="rect">
            <a:avLst/>
          </a:prstGeom>
        </p:spPr>
        <p:txBody>
          <a:bodyPr vert="horz" lIns="91440" tIns="45720" rIns="91440" bIns="45720" rtlCol="0">
            <a:normAutofit/>
          </a:bodyPr>
          <a:lstStyle>
            <a:lvl1pPr marL="0" indent="0" algn="ctr" defTabSz="975390" rtl="0" eaLnBrk="1" latinLnBrk="0" hangingPunct="1">
              <a:lnSpc>
                <a:spcPct val="90000"/>
              </a:lnSpc>
              <a:spcBef>
                <a:spcPts val="1067"/>
              </a:spcBef>
              <a:buFont typeface="Arial" panose="020B0604020202020204" pitchFamily="34" charset="0"/>
              <a:buNone/>
              <a:defRPr sz="2560" kern="1200">
                <a:solidFill>
                  <a:schemeClr val="tx1"/>
                </a:solidFill>
                <a:latin typeface="+mn-lt"/>
                <a:ea typeface="+mn-ea"/>
                <a:cs typeface="+mn-cs"/>
              </a:defRPr>
            </a:lvl1pPr>
            <a:lvl2pPr marL="487695" indent="0" algn="ctr" defTabSz="975390" rtl="0" eaLnBrk="1" latinLnBrk="0" hangingPunct="1">
              <a:lnSpc>
                <a:spcPct val="90000"/>
              </a:lnSpc>
              <a:spcBef>
                <a:spcPts val="533"/>
              </a:spcBef>
              <a:buFont typeface="Arial" panose="020B0604020202020204" pitchFamily="34" charset="0"/>
              <a:buNone/>
              <a:defRPr sz="2133" kern="1200">
                <a:solidFill>
                  <a:schemeClr val="tx1"/>
                </a:solidFill>
                <a:latin typeface="+mn-lt"/>
                <a:ea typeface="+mn-ea"/>
                <a:cs typeface="+mn-cs"/>
              </a:defRPr>
            </a:lvl2pPr>
            <a:lvl3pPr marL="975390" indent="0" algn="ctr" defTabSz="975390" rtl="0" eaLnBrk="1" latinLnBrk="0" hangingPunct="1">
              <a:lnSpc>
                <a:spcPct val="90000"/>
              </a:lnSpc>
              <a:spcBef>
                <a:spcPts val="533"/>
              </a:spcBef>
              <a:buFont typeface="Arial" panose="020B0604020202020204" pitchFamily="34" charset="0"/>
              <a:buNone/>
              <a:defRPr sz="1920" kern="1200">
                <a:solidFill>
                  <a:schemeClr val="tx1"/>
                </a:solidFill>
                <a:latin typeface="+mn-lt"/>
                <a:ea typeface="+mn-ea"/>
                <a:cs typeface="+mn-cs"/>
              </a:defRPr>
            </a:lvl3pPr>
            <a:lvl4pPr marL="1463086" indent="0" algn="ctr" defTabSz="975390" rtl="0" eaLnBrk="1" latinLnBrk="0" hangingPunct="1">
              <a:lnSpc>
                <a:spcPct val="90000"/>
              </a:lnSpc>
              <a:spcBef>
                <a:spcPts val="533"/>
              </a:spcBef>
              <a:buFont typeface="Arial" panose="020B0604020202020204" pitchFamily="34" charset="0"/>
              <a:buNone/>
              <a:defRPr sz="1707" kern="1200">
                <a:solidFill>
                  <a:schemeClr val="tx1"/>
                </a:solidFill>
                <a:latin typeface="+mn-lt"/>
                <a:ea typeface="+mn-ea"/>
                <a:cs typeface="+mn-cs"/>
              </a:defRPr>
            </a:lvl4pPr>
            <a:lvl5pPr marL="1950781" indent="0" algn="ctr" defTabSz="975390" rtl="0" eaLnBrk="1" latinLnBrk="0" hangingPunct="1">
              <a:lnSpc>
                <a:spcPct val="90000"/>
              </a:lnSpc>
              <a:spcBef>
                <a:spcPts val="533"/>
              </a:spcBef>
              <a:buFont typeface="Arial" panose="020B0604020202020204" pitchFamily="34" charset="0"/>
              <a:buNone/>
              <a:defRPr sz="1707" kern="1200">
                <a:solidFill>
                  <a:schemeClr val="tx1"/>
                </a:solidFill>
                <a:latin typeface="+mn-lt"/>
                <a:ea typeface="+mn-ea"/>
                <a:cs typeface="+mn-cs"/>
              </a:defRPr>
            </a:lvl5pPr>
            <a:lvl6pPr marL="2438476" indent="0" algn="ctr" defTabSz="975390" rtl="0" eaLnBrk="1" latinLnBrk="0" hangingPunct="1">
              <a:lnSpc>
                <a:spcPct val="90000"/>
              </a:lnSpc>
              <a:spcBef>
                <a:spcPts val="533"/>
              </a:spcBef>
              <a:buFont typeface="Arial" panose="020B0604020202020204" pitchFamily="34" charset="0"/>
              <a:buNone/>
              <a:defRPr sz="1707" kern="1200">
                <a:solidFill>
                  <a:schemeClr val="tx1"/>
                </a:solidFill>
                <a:latin typeface="+mn-lt"/>
                <a:ea typeface="+mn-ea"/>
                <a:cs typeface="+mn-cs"/>
              </a:defRPr>
            </a:lvl6pPr>
            <a:lvl7pPr marL="2926171" indent="0" algn="ctr" defTabSz="975390" rtl="0" eaLnBrk="1" latinLnBrk="0" hangingPunct="1">
              <a:lnSpc>
                <a:spcPct val="90000"/>
              </a:lnSpc>
              <a:spcBef>
                <a:spcPts val="533"/>
              </a:spcBef>
              <a:buFont typeface="Arial" panose="020B0604020202020204" pitchFamily="34" charset="0"/>
              <a:buNone/>
              <a:defRPr sz="1707" kern="1200">
                <a:solidFill>
                  <a:schemeClr val="tx1"/>
                </a:solidFill>
                <a:latin typeface="+mn-lt"/>
                <a:ea typeface="+mn-ea"/>
                <a:cs typeface="+mn-cs"/>
              </a:defRPr>
            </a:lvl7pPr>
            <a:lvl8pPr marL="3413867" indent="0" algn="ctr" defTabSz="975390" rtl="0" eaLnBrk="1" latinLnBrk="0" hangingPunct="1">
              <a:lnSpc>
                <a:spcPct val="90000"/>
              </a:lnSpc>
              <a:spcBef>
                <a:spcPts val="533"/>
              </a:spcBef>
              <a:buFont typeface="Arial" panose="020B0604020202020204" pitchFamily="34" charset="0"/>
              <a:buNone/>
              <a:defRPr sz="1707" kern="1200">
                <a:solidFill>
                  <a:schemeClr val="tx1"/>
                </a:solidFill>
                <a:latin typeface="+mn-lt"/>
                <a:ea typeface="+mn-ea"/>
                <a:cs typeface="+mn-cs"/>
              </a:defRPr>
            </a:lvl8pPr>
            <a:lvl9pPr marL="3901562" indent="0" algn="ctr" defTabSz="975390" rtl="0" eaLnBrk="1" latinLnBrk="0" hangingPunct="1">
              <a:lnSpc>
                <a:spcPct val="90000"/>
              </a:lnSpc>
              <a:spcBef>
                <a:spcPts val="533"/>
              </a:spcBef>
              <a:buFont typeface="Arial" panose="020B0604020202020204" pitchFamily="34" charset="0"/>
              <a:buNone/>
              <a:defRPr sz="1707" kern="1200">
                <a:solidFill>
                  <a:schemeClr val="tx1"/>
                </a:solidFill>
                <a:latin typeface="+mn-lt"/>
                <a:ea typeface="+mn-ea"/>
                <a:cs typeface="+mn-cs"/>
              </a:defRPr>
            </a:lvl9pPr>
          </a:lstStyle>
          <a:p>
            <a:pPr algn="just"/>
            <a:r>
              <a:rPr lang="ru-RU" sz="1000" b="1" i="1" dirty="0" smtClean="0">
                <a:solidFill>
                  <a:srgbClr val="FF0000"/>
                </a:solidFill>
                <a:latin typeface="Times New Roman" panose="02020603050405020304" pitchFamily="18" charset="0"/>
                <a:cs typeface="Times New Roman" panose="02020603050405020304" pitchFamily="18" charset="0"/>
              </a:rPr>
              <a:t>Оспа овец </a:t>
            </a:r>
            <a:r>
              <a:rPr lang="ru-RU" sz="1000" i="1" dirty="0" smtClean="0">
                <a:solidFill>
                  <a:srgbClr val="FF0000"/>
                </a:solidFill>
                <a:latin typeface="Times New Roman" panose="02020603050405020304" pitchFamily="18" charset="0"/>
                <a:cs typeface="Times New Roman" panose="02020603050405020304" pitchFamily="18" charset="0"/>
              </a:rPr>
              <a:t>и коз</a:t>
            </a:r>
            <a:r>
              <a:rPr lang="ru-RU" sz="1000" i="1" dirty="0" smtClean="0">
                <a:latin typeface="Times New Roman" panose="02020603050405020304" pitchFamily="18" charset="0"/>
                <a:cs typeface="Times New Roman" panose="02020603050405020304" pitchFamily="18" charset="0"/>
              </a:rPr>
              <a:t> </a:t>
            </a:r>
            <a:r>
              <a:rPr lang="ru-RU" sz="1000" dirty="0" smtClean="0">
                <a:latin typeface="Times New Roman" panose="02020603050405020304" pitchFamily="18" charset="0"/>
                <a:cs typeface="Times New Roman" panose="02020603050405020304" pitchFamily="18" charset="0"/>
              </a:rPr>
              <a:t>— </a:t>
            </a:r>
            <a:r>
              <a:rPr lang="ru-RU" sz="1000" dirty="0" err="1" smtClean="0">
                <a:latin typeface="Times New Roman" panose="02020603050405020304" pitchFamily="18" charset="0"/>
                <a:cs typeface="Times New Roman" panose="02020603050405020304" pitchFamily="18" charset="0"/>
              </a:rPr>
              <a:t>высококонта-гиозная</a:t>
            </a:r>
            <a:r>
              <a:rPr lang="ru-RU" sz="1000" dirty="0" smtClean="0">
                <a:latin typeface="Times New Roman" panose="02020603050405020304" pitchFamily="18" charset="0"/>
                <a:cs typeface="Times New Roman" panose="02020603050405020304" pitchFamily="18" charset="0"/>
              </a:rPr>
              <a:t> особо опасная болезнь, характеризующаяся лихорадкой и образованием в эпителии кожи и слизистых оболочек папулезно-пустулезных поражений.</a:t>
            </a:r>
          </a:p>
          <a:p>
            <a:pPr algn="just"/>
            <a:r>
              <a:rPr lang="ru-RU" sz="1000" dirty="0" smtClean="0">
                <a:latin typeface="Times New Roman" panose="02020603050405020304" pitchFamily="18" charset="0"/>
                <a:cs typeface="Times New Roman" panose="02020603050405020304" pitchFamily="18" charset="0"/>
              </a:rPr>
              <a:t>Вирус оспы овец долго выживает в сухих оспенных корочках, в лимфе при —5...—10 "С в течение 4...5 лет. Остается активным в кошарах до 6 </a:t>
            </a:r>
            <a:r>
              <a:rPr lang="ru-RU" sz="1000" dirty="0" err="1" smtClean="0">
                <a:latin typeface="Times New Roman" panose="02020603050405020304" pitchFamily="18" charset="0"/>
                <a:cs typeface="Times New Roman" panose="02020603050405020304" pitchFamily="18" charset="0"/>
              </a:rPr>
              <a:t>мес</a:t>
            </a:r>
            <a:r>
              <a:rPr lang="ru-RU" sz="1000" dirty="0" smtClean="0">
                <a:latin typeface="Times New Roman" panose="02020603050405020304" pitchFamily="18" charset="0"/>
                <a:cs typeface="Times New Roman" panose="02020603050405020304" pitchFamily="18" charset="0"/>
              </a:rPr>
              <a:t>, на пастбищах и в шерсти переболевших овец — до 2 мес. </a:t>
            </a:r>
          </a:p>
          <a:p>
            <a:endParaRPr lang="ru-RU" sz="1050" dirty="0"/>
          </a:p>
        </p:txBody>
      </p:sp>
      <p:sp>
        <p:nvSpPr>
          <p:cNvPr id="25" name="Прямоугольник 24"/>
          <p:cNvSpPr/>
          <p:nvPr/>
        </p:nvSpPr>
        <p:spPr>
          <a:xfrm>
            <a:off x="337037" y="2373926"/>
            <a:ext cx="2743399" cy="2862322"/>
          </a:xfrm>
          <a:prstGeom prst="rect">
            <a:avLst/>
          </a:prstGeom>
        </p:spPr>
        <p:txBody>
          <a:bodyPr wrap="square">
            <a:spAutoFit/>
          </a:bodyPr>
          <a:lstStyle/>
          <a:p>
            <a:pPr algn="just"/>
            <a:r>
              <a:rPr lang="ru-RU" sz="1000" dirty="0" smtClean="0">
                <a:latin typeface="Times New Roman" panose="02020603050405020304" pitchFamily="18" charset="0"/>
                <a:cs typeface="Times New Roman" panose="02020603050405020304" pitchFamily="18" charset="0"/>
              </a:rPr>
              <a:t>Болеют овцы всех возрастов и пород. В естественных условиях овцы чаще заражаются при контакте здоровых животных с больными. Больные животные рассеивают вирус во внешней среде с подсыхающими и отторгающимися оспенными корками. Вирус, выделяемый со слизью из носа, может передаваться здоровым овцам аэрогенным путем. Не исключен алиментарный путь заражения при попадании вируса на слизистую оболочку ротовой полости, так как на ней часто имеются повреждения от грубых кормов. Серьезную опасность представляют переболевшие овцы, у которых в сухих корках возбудитель может сохраняться в течение нескольких месяцев. При поражении молочной железы вирус выделяется с молоком.</a:t>
            </a:r>
            <a:endParaRPr lang="ru-RU" sz="1000" dirty="0">
              <a:latin typeface="Times New Roman" panose="02020603050405020304" pitchFamily="18" charset="0"/>
              <a:cs typeface="Times New Roman" panose="02020603050405020304" pitchFamily="18" charset="0"/>
            </a:endParaRPr>
          </a:p>
        </p:txBody>
      </p:sp>
      <p:sp>
        <p:nvSpPr>
          <p:cNvPr id="27" name="Прямоугольник 26"/>
          <p:cNvSpPr/>
          <p:nvPr/>
        </p:nvSpPr>
        <p:spPr>
          <a:xfrm>
            <a:off x="3347445" y="3660744"/>
            <a:ext cx="4470816" cy="1815882"/>
          </a:xfrm>
          <a:prstGeom prst="rect">
            <a:avLst/>
          </a:prstGeom>
        </p:spPr>
        <p:txBody>
          <a:bodyPr wrap="square">
            <a:spAutoFit/>
          </a:bodyPr>
          <a:lstStyle/>
          <a:p>
            <a:pPr algn="ctr"/>
            <a:r>
              <a:rPr lang="ru-RU" sz="1000" b="1" u="sng" dirty="0" smtClean="0">
                <a:solidFill>
                  <a:schemeClr val="accent1">
                    <a:lumMod val="75000"/>
                  </a:schemeClr>
                </a:solidFill>
                <a:latin typeface="Times New Roman" panose="02020603050405020304" pitchFamily="18" charset="0"/>
                <a:cs typeface="Times New Roman" panose="02020603050405020304" pitchFamily="18" charset="0"/>
              </a:rPr>
              <a:t>Меры профилактики.</a:t>
            </a:r>
            <a:endParaRPr lang="en-US" sz="1000" b="1" u="sng" dirty="0" smtClean="0">
              <a:solidFill>
                <a:schemeClr val="accent1">
                  <a:lumMod val="75000"/>
                </a:schemeClr>
              </a:solidFill>
              <a:latin typeface="Times New Roman" panose="02020603050405020304" pitchFamily="18" charset="0"/>
              <a:cs typeface="Times New Roman" panose="02020603050405020304" pitchFamily="18" charset="0"/>
            </a:endParaRPr>
          </a:p>
          <a:p>
            <a:pPr marL="342900" indent="-342900" algn="just">
              <a:buAutoNum type="arabicParenR"/>
            </a:pPr>
            <a:r>
              <a:rPr lang="ru-RU" sz="1000" dirty="0" smtClean="0">
                <a:latin typeface="Times New Roman" panose="02020603050405020304" pitchFamily="18" charset="0"/>
                <a:cs typeface="Times New Roman" panose="02020603050405020304" pitchFamily="18" charset="0"/>
              </a:rPr>
              <a:t>не </a:t>
            </a:r>
            <a:r>
              <a:rPr lang="ru-RU" sz="1000" dirty="0">
                <a:latin typeface="Times New Roman" panose="02020603050405020304" pitchFamily="18" charset="0"/>
                <a:cs typeface="Times New Roman" panose="02020603050405020304" pitchFamily="18" charset="0"/>
              </a:rPr>
              <a:t>допускать ввода (ввоза) в хозяйство овец, а также кормов и инвентаря из хозяйств, неблагополучных по оспе овец</a:t>
            </a:r>
            <a:r>
              <a:rPr lang="ru-RU" sz="1000" dirty="0" smtClean="0">
                <a:latin typeface="Times New Roman" panose="02020603050405020304" pitchFamily="18" charset="0"/>
                <a:cs typeface="Times New Roman" panose="02020603050405020304" pitchFamily="18" charset="0"/>
              </a:rPr>
              <a:t>;</a:t>
            </a:r>
            <a:endParaRPr lang="en-US" sz="1000" dirty="0" smtClean="0">
              <a:latin typeface="Times New Roman" panose="02020603050405020304" pitchFamily="18" charset="0"/>
              <a:cs typeface="Times New Roman" panose="02020603050405020304" pitchFamily="18" charset="0"/>
            </a:endParaRPr>
          </a:p>
          <a:p>
            <a:pPr marL="342900" indent="-342900" algn="just">
              <a:buAutoNum type="arabicParenR"/>
            </a:pPr>
            <a:r>
              <a:rPr lang="ru-RU" sz="1000" dirty="0" smtClean="0">
                <a:latin typeface="Times New Roman" panose="02020603050405020304" pitchFamily="18" charset="0"/>
                <a:cs typeface="Times New Roman" panose="02020603050405020304" pitchFamily="18" charset="0"/>
              </a:rPr>
              <a:t>всех </a:t>
            </a:r>
            <a:r>
              <a:rPr lang="ru-RU" sz="1000" dirty="0">
                <a:latin typeface="Times New Roman" panose="02020603050405020304" pitchFamily="18" charset="0"/>
                <a:cs typeface="Times New Roman" panose="02020603050405020304" pitchFamily="18" charset="0"/>
              </a:rPr>
              <a:t>вновь поступивших в хозяйство овец содержать изолированно в течение 30 дней; </a:t>
            </a:r>
            <a:endParaRPr lang="en-US" sz="1000" dirty="0" smtClean="0">
              <a:latin typeface="Times New Roman" panose="02020603050405020304" pitchFamily="18" charset="0"/>
              <a:cs typeface="Times New Roman" panose="02020603050405020304" pitchFamily="18" charset="0"/>
            </a:endParaRPr>
          </a:p>
          <a:p>
            <a:pPr marL="342900" indent="-342900" algn="just">
              <a:buAutoNum type="arabicParenR"/>
            </a:pPr>
            <a:r>
              <a:rPr lang="ru-RU" sz="1000" dirty="0" smtClean="0">
                <a:latin typeface="Times New Roman" panose="02020603050405020304" pitchFamily="18" charset="0"/>
                <a:cs typeface="Times New Roman" panose="02020603050405020304" pitchFamily="18" charset="0"/>
              </a:rPr>
              <a:t>поддерживать </a:t>
            </a:r>
            <a:r>
              <a:rPr lang="ru-RU" sz="1000" dirty="0">
                <a:latin typeface="Times New Roman" panose="02020603050405020304" pitchFamily="18" charset="0"/>
                <a:cs typeface="Times New Roman" panose="02020603050405020304" pitchFamily="18" charset="0"/>
              </a:rPr>
              <a:t>в надлежащем ветеринарно-санитарном состоянии пастбища, места поения, животноводческие помещения; </a:t>
            </a:r>
            <a:endParaRPr lang="en-US" sz="1000" dirty="0" smtClean="0">
              <a:latin typeface="Times New Roman" panose="02020603050405020304" pitchFamily="18" charset="0"/>
              <a:cs typeface="Times New Roman" panose="02020603050405020304" pitchFamily="18" charset="0"/>
            </a:endParaRPr>
          </a:p>
          <a:p>
            <a:pPr marL="342900" indent="-342900" algn="just">
              <a:buAutoNum type="arabicParenR"/>
            </a:pPr>
            <a:r>
              <a:rPr lang="ru-RU" sz="1000" dirty="0" err="1" smtClean="0">
                <a:latin typeface="Times New Roman" panose="02020603050405020304" pitchFamily="18" charset="0"/>
                <a:cs typeface="Times New Roman" panose="02020603050405020304" pitchFamily="18" charset="0"/>
              </a:rPr>
              <a:t>овцепоголовье</a:t>
            </a:r>
            <a:r>
              <a:rPr lang="ru-RU" sz="1000" dirty="0" smtClean="0">
                <a:latin typeface="Times New Roman" panose="02020603050405020304" pitchFamily="18" charset="0"/>
                <a:cs typeface="Times New Roman" panose="02020603050405020304" pitchFamily="18" charset="0"/>
              </a:rPr>
              <a:t> </a:t>
            </a:r>
            <a:r>
              <a:rPr lang="ru-RU" sz="1000" dirty="0">
                <a:latin typeface="Times New Roman" panose="02020603050405020304" pitchFamily="18" charset="0"/>
                <a:cs typeface="Times New Roman" panose="02020603050405020304" pitchFamily="18" charset="0"/>
              </a:rPr>
              <a:t>хозяйств и населенных пунктов, находящихся в угрожаемой по оспе овец зоне, необходимо регулярно прививать противооспенной вакциной.</a:t>
            </a:r>
          </a:p>
          <a:p>
            <a:endParaRPr lang="ru-RU" sz="1200" dirty="0"/>
          </a:p>
        </p:txBody>
      </p:sp>
      <p:sp>
        <p:nvSpPr>
          <p:cNvPr id="28" name="Прямоугольник 27"/>
          <p:cNvSpPr/>
          <p:nvPr/>
        </p:nvSpPr>
        <p:spPr>
          <a:xfrm>
            <a:off x="8070980" y="714718"/>
            <a:ext cx="2193832" cy="4555093"/>
          </a:xfrm>
          <a:prstGeom prst="rect">
            <a:avLst/>
          </a:prstGeom>
        </p:spPr>
        <p:txBody>
          <a:bodyPr wrap="square">
            <a:spAutoFit/>
          </a:bodyPr>
          <a:lstStyle/>
          <a:p>
            <a:pPr algn="just"/>
            <a:r>
              <a:rPr lang="ru-RU" sz="1000" dirty="0" smtClean="0">
                <a:latin typeface="Times New Roman" panose="02020603050405020304" pitchFamily="18" charset="0"/>
                <a:cs typeface="Times New Roman" panose="02020603050405020304" pitchFamily="18" charset="0"/>
              </a:rPr>
              <a:t>Проявление болезни начинается с опухания век и появления серозно-слизистого и серозно-гнойного истечения из глаз и носа. Дыхание затруднено и сопровождается сопящим шумом. Оспенную сыпь чаще обнаруживают на голове, губах, вокруг глаз, на внутренней поверхности передних и задних конечностей, на мошонке и крайней плоти у самцов, а также на коже вымени и слизистой оболочке срамных губ у самок.</a:t>
            </a:r>
          </a:p>
          <a:p>
            <a:pPr algn="just"/>
            <a:r>
              <a:rPr lang="ru-RU" sz="1000" dirty="0" smtClean="0">
                <a:latin typeface="Times New Roman" panose="02020603050405020304" pitchFamily="18" charset="0"/>
                <a:cs typeface="Times New Roman" panose="02020603050405020304" pitchFamily="18" charset="0"/>
              </a:rPr>
              <a:t>Вначале сыпь имеет вид круглых розоватых пятнышек с незначительным отеком по периферии. Через 1...2 дня пятнышки превращаются в плотные округлые папулы, окруженные возвышающимся красным пояском. Они быстро увеличиваются в размере. Температура тела, до этого повышенная (до 40...41 °С), несколько снижается. Через 1...3 дня эпидермис на периферии папул приподнимается. В это время папулы пропитаны прозрачной слегка желтоватой серозной жидкостью.</a:t>
            </a:r>
            <a:endParaRPr lang="ru-RU" sz="1000" dirty="0">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a:blip r:embed="rId2"/>
          <a:stretch>
            <a:fillRect/>
          </a:stretch>
        </p:blipFill>
        <p:spPr>
          <a:xfrm>
            <a:off x="3627945" y="828672"/>
            <a:ext cx="4190316" cy="2656660"/>
          </a:xfrm>
          <a:prstGeom prst="rect">
            <a:avLst/>
          </a:prstGeom>
        </p:spPr>
      </p:pic>
    </p:spTree>
    <p:extLst>
      <p:ext uri="{BB962C8B-B14F-4D97-AF65-F5344CB8AC3E}">
        <p14:creationId xmlns:p14="http://schemas.microsoft.com/office/powerpoint/2010/main" val="3623252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Скругленный прямоугольник 32"/>
          <p:cNvSpPr/>
          <p:nvPr/>
        </p:nvSpPr>
        <p:spPr>
          <a:xfrm>
            <a:off x="99481" y="5273858"/>
            <a:ext cx="10165331" cy="1910713"/>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ru-RU" sz="1536"/>
          </a:p>
        </p:txBody>
      </p:sp>
      <p:sp>
        <p:nvSpPr>
          <p:cNvPr id="34" name="Прямоугольник 33"/>
          <p:cNvSpPr/>
          <p:nvPr/>
        </p:nvSpPr>
        <p:spPr>
          <a:xfrm>
            <a:off x="366490" y="5279369"/>
            <a:ext cx="1902446" cy="1625573"/>
          </a:xfrm>
          <a:prstGeom prst="rect">
            <a:avLst/>
          </a:prstGeom>
        </p:spPr>
        <p:txBody>
          <a:bodyPr wrap="square">
            <a:spAutoFit/>
          </a:bodyPr>
          <a:lstStyle/>
          <a:p>
            <a:r>
              <a:rPr lang="ru-RU" sz="1000" b="1" spc="13" dirty="0" err="1">
                <a:solidFill>
                  <a:srgbClr val="000000"/>
                </a:solidFill>
                <a:latin typeface="Times New Roman" panose="02020603050405020304" pitchFamily="18" charset="0"/>
              </a:rPr>
              <a:t>Атюрьевская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8(83454)2-11-86</a:t>
            </a:r>
          </a:p>
          <a:p>
            <a:r>
              <a:rPr lang="ru-RU" sz="1000" b="1" spc="13" dirty="0" err="1">
                <a:solidFill>
                  <a:srgbClr val="000000"/>
                </a:solidFill>
                <a:latin typeface="Times New Roman" panose="02020603050405020304" pitchFamily="18" charset="0"/>
              </a:rPr>
              <a:t>Ардатовская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 8(83431)3-23-24</a:t>
            </a:r>
          </a:p>
          <a:p>
            <a:r>
              <a:rPr lang="ru-RU" sz="1000" b="1" spc="13" dirty="0" err="1">
                <a:solidFill>
                  <a:srgbClr val="000000"/>
                </a:solidFill>
                <a:latin typeface="Times New Roman" panose="02020603050405020304" pitchFamily="18" charset="0"/>
              </a:rPr>
              <a:t>Атяшевская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8(83434)2-25-23</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Дубёнская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8(83447)2-13-71</a:t>
            </a:r>
            <a:endParaRPr lang="en-US" sz="1000"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939" dirty="0"/>
          </a:p>
        </p:txBody>
      </p:sp>
      <p:sp>
        <p:nvSpPr>
          <p:cNvPr id="35" name="Прямоугольник 34"/>
          <p:cNvSpPr/>
          <p:nvPr/>
        </p:nvSpPr>
        <p:spPr>
          <a:xfrm>
            <a:off x="2182772" y="5273859"/>
            <a:ext cx="1606209" cy="1638654"/>
          </a:xfrm>
          <a:prstGeom prst="rect">
            <a:avLst/>
          </a:prstGeom>
        </p:spPr>
        <p:txBody>
          <a:bodyPr wrap="none">
            <a:spAutoFit/>
          </a:bodyPr>
          <a:lstStyle/>
          <a:p>
            <a:r>
              <a:rPr lang="ru-RU" sz="1000" b="1" spc="13" dirty="0" err="1">
                <a:solidFill>
                  <a:srgbClr val="000000"/>
                </a:solidFill>
                <a:latin typeface="Times New Roman" panose="02020603050405020304" pitchFamily="18" charset="0"/>
              </a:rPr>
              <a:t>Ельниковская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8(83444)2-60-14</a:t>
            </a:r>
          </a:p>
          <a:p>
            <a:r>
              <a:rPr lang="ru-RU" sz="1000" b="1" spc="13" dirty="0" err="1">
                <a:solidFill>
                  <a:srgbClr val="000000"/>
                </a:solidFill>
                <a:latin typeface="Times New Roman" panose="02020603050405020304" pitchFamily="18" charset="0"/>
              </a:rPr>
              <a:t>Зубово</a:t>
            </a:r>
            <a:r>
              <a:rPr lang="ru-RU" sz="1000" b="1" spc="13" dirty="0">
                <a:solidFill>
                  <a:srgbClr val="000000"/>
                </a:solidFill>
                <a:latin typeface="Times New Roman" panose="02020603050405020304" pitchFamily="18" charset="0"/>
              </a:rPr>
              <a:t>–Полянская РВС</a:t>
            </a:r>
          </a:p>
          <a:p>
            <a:r>
              <a:rPr lang="ru-RU" sz="1000" spc="13" dirty="0">
                <a:solidFill>
                  <a:srgbClr val="000000"/>
                </a:solidFill>
                <a:latin typeface="Times New Roman" panose="02020603050405020304" pitchFamily="18" charset="0"/>
              </a:rPr>
              <a:t> 8(83458)2-30-69</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Инсарская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8-987-680-23-27</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Кадошкинская</a:t>
            </a:r>
            <a:r>
              <a:rPr lang="ru-RU" sz="1000" b="1" spc="13" dirty="0">
                <a:solidFill>
                  <a:srgbClr val="000000"/>
                </a:solidFill>
                <a:latin typeface="Times New Roman" panose="02020603050405020304" pitchFamily="18" charset="0"/>
              </a:rPr>
              <a:t> РВС </a:t>
            </a:r>
          </a:p>
          <a:p>
            <a:r>
              <a:rPr lang="ru-RU" sz="1000" spc="13" dirty="0">
                <a:solidFill>
                  <a:srgbClr val="000000"/>
                </a:solidFill>
                <a:latin typeface="Times New Roman" panose="02020603050405020304" pitchFamily="18" charset="0"/>
              </a:rPr>
              <a:t>8(83448)2-34-17</a:t>
            </a:r>
          </a:p>
          <a:p>
            <a:endParaRPr lang="ru-RU" sz="1024" spc="13" dirty="0">
              <a:solidFill>
                <a:srgbClr val="000000"/>
              </a:solidFill>
              <a:latin typeface="Times New Roman" panose="02020603050405020304" pitchFamily="18" charset="0"/>
            </a:endParaRPr>
          </a:p>
          <a:p>
            <a:r>
              <a:rPr lang="ru-RU" sz="1024" spc="13" dirty="0">
                <a:solidFill>
                  <a:srgbClr val="000000"/>
                </a:solidFill>
                <a:latin typeface="Times New Roman" panose="02020603050405020304" pitchFamily="18" charset="0"/>
              </a:rPr>
              <a:t>  </a:t>
            </a:r>
          </a:p>
        </p:txBody>
      </p:sp>
      <p:sp>
        <p:nvSpPr>
          <p:cNvPr id="38" name="Прямоугольник 37"/>
          <p:cNvSpPr/>
          <p:nvPr/>
        </p:nvSpPr>
        <p:spPr>
          <a:xfrm>
            <a:off x="4249770" y="5274522"/>
            <a:ext cx="1614288" cy="1796261"/>
          </a:xfrm>
          <a:prstGeom prst="rect">
            <a:avLst/>
          </a:prstGeom>
        </p:spPr>
        <p:txBody>
          <a:bodyPr wrap="none">
            <a:spAutoFit/>
          </a:bodyPr>
          <a:lstStyle/>
          <a:p>
            <a:r>
              <a:rPr lang="ru-RU" sz="1000" b="1" spc="13" dirty="0" err="1">
                <a:solidFill>
                  <a:srgbClr val="000000"/>
                </a:solidFill>
                <a:latin typeface="Times New Roman" panose="02020603050405020304" pitchFamily="18" charset="0"/>
              </a:rPr>
              <a:t>Кочкуроваская</a:t>
            </a:r>
            <a:r>
              <a:rPr lang="ru-RU" sz="1000" b="1" spc="13" dirty="0">
                <a:solidFill>
                  <a:srgbClr val="000000"/>
                </a:solidFill>
                <a:latin typeface="Times New Roman" panose="02020603050405020304" pitchFamily="18" charset="0"/>
              </a:rPr>
              <a:t> РВС </a:t>
            </a:r>
          </a:p>
          <a:p>
            <a:r>
              <a:rPr lang="ru-RU" sz="1000" dirty="0">
                <a:latin typeface="Times New Roman" panose="02020603050405020304" pitchFamily="18" charset="0"/>
                <a:cs typeface="Times New Roman" panose="02020603050405020304" pitchFamily="18" charset="0"/>
              </a:rPr>
              <a:t>8(83439)2-18-24</a:t>
            </a:r>
            <a:endParaRPr lang="en-US" sz="1000" dirty="0">
              <a:latin typeface="Times New Roman" panose="02020603050405020304" pitchFamily="18" charset="0"/>
              <a:cs typeface="Times New Roman" panose="02020603050405020304" pitchFamily="18" charset="0"/>
            </a:endParaRPr>
          </a:p>
          <a:p>
            <a:r>
              <a:rPr lang="ru-RU" sz="1000" b="1" spc="13" dirty="0" err="1">
                <a:solidFill>
                  <a:srgbClr val="000000"/>
                </a:solidFill>
                <a:latin typeface="Times New Roman" panose="02020603050405020304" pitchFamily="18" charset="0"/>
                <a:cs typeface="Times New Roman" panose="02020603050405020304" pitchFamily="18" charset="0"/>
              </a:rPr>
              <a:t>Краснослободская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8(83443)3-01-97</a:t>
            </a:r>
          </a:p>
          <a:p>
            <a:r>
              <a:rPr lang="ru-RU" sz="1000" b="1" spc="13" dirty="0">
                <a:solidFill>
                  <a:srgbClr val="000000"/>
                </a:solidFill>
                <a:latin typeface="Times New Roman" panose="02020603050405020304" pitchFamily="18" charset="0"/>
                <a:cs typeface="Times New Roman" panose="02020603050405020304" pitchFamily="18" charset="0"/>
              </a:rPr>
              <a:t>Ромодановская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8(83438)2-13-98</a:t>
            </a:r>
          </a:p>
          <a:p>
            <a:r>
              <a:rPr lang="ru-RU" sz="1000" b="1" spc="13" dirty="0">
                <a:solidFill>
                  <a:srgbClr val="000000"/>
                </a:solidFill>
                <a:latin typeface="Times New Roman" panose="02020603050405020304" pitchFamily="18" charset="0"/>
                <a:cs typeface="Times New Roman" panose="02020603050405020304" pitchFamily="18" charset="0"/>
              </a:rPr>
              <a:t>Рузаевская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8(83451)2-47-47</a:t>
            </a:r>
          </a:p>
          <a:p>
            <a:endParaRPr lang="en-US"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40" name="Прямоугольник 39"/>
          <p:cNvSpPr/>
          <p:nvPr/>
        </p:nvSpPr>
        <p:spPr>
          <a:xfrm>
            <a:off x="6347107" y="5275454"/>
            <a:ext cx="1998770" cy="1180708"/>
          </a:xfrm>
          <a:prstGeom prst="rect">
            <a:avLst/>
          </a:prstGeom>
        </p:spPr>
        <p:txBody>
          <a:bodyPr wrap="square">
            <a:spAutoFit/>
          </a:bodyPr>
          <a:lstStyle/>
          <a:p>
            <a:r>
              <a:rPr lang="ru-RU" sz="1000" b="1" spc="13" dirty="0" err="1">
                <a:solidFill>
                  <a:srgbClr val="000000"/>
                </a:solidFill>
                <a:latin typeface="Times New Roman" panose="02020603050405020304" pitchFamily="18" charset="0"/>
                <a:cs typeface="Times New Roman" panose="02020603050405020304" pitchFamily="18" charset="0"/>
              </a:rPr>
              <a:t>Старошайговская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 </a:t>
            </a:r>
            <a:r>
              <a:rPr lang="ru-RU" sz="1000" spc="13" dirty="0">
                <a:solidFill>
                  <a:srgbClr val="000000"/>
                </a:solidFill>
                <a:latin typeface="Times New Roman" panose="02020603050405020304" pitchFamily="18" charset="0"/>
                <a:cs typeface="Times New Roman" panose="02020603050405020304" pitchFamily="18" charset="0"/>
              </a:rPr>
              <a:t>8(83432)2-12-31</a:t>
            </a:r>
            <a:endParaRPr lang="en-US" sz="1000" spc="13" dirty="0">
              <a:solidFill>
                <a:srgbClr val="000000"/>
              </a:solidFill>
              <a:latin typeface="Times New Roman" panose="02020603050405020304" pitchFamily="18" charset="0"/>
              <a:cs typeface="Times New Roman" panose="02020603050405020304" pitchFamily="18" charset="0"/>
            </a:endParaRPr>
          </a:p>
          <a:p>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err="1">
                <a:solidFill>
                  <a:srgbClr val="000000"/>
                </a:solidFill>
                <a:latin typeface="Times New Roman" panose="02020603050405020304" pitchFamily="18" charset="0"/>
                <a:cs typeface="Times New Roman" panose="02020603050405020304" pitchFamily="18" charset="0"/>
              </a:rPr>
              <a:t>Темниковская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8(83445)2-20-41</a:t>
            </a: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41" name="Прямоугольник 40"/>
          <p:cNvSpPr/>
          <p:nvPr/>
        </p:nvSpPr>
        <p:spPr>
          <a:xfrm>
            <a:off x="8244361" y="5273857"/>
            <a:ext cx="1802032" cy="1015663"/>
          </a:xfrm>
          <a:prstGeom prst="rect">
            <a:avLst/>
          </a:prstGeom>
        </p:spPr>
        <p:txBody>
          <a:bodyPr wrap="none">
            <a:spAutoFit/>
          </a:bodyPr>
          <a:lstStyle/>
          <a:p>
            <a:r>
              <a:rPr lang="ru-RU" sz="1000" b="1" spc="13" dirty="0">
                <a:solidFill>
                  <a:srgbClr val="000000"/>
                </a:solidFill>
                <a:latin typeface="Times New Roman" panose="02020603050405020304" pitchFamily="18" charset="0"/>
                <a:cs typeface="Times New Roman" panose="02020603050405020304" pitchFamily="18" charset="0"/>
              </a:rPr>
              <a:t>ГБУ Мордовская РСББЖ</a:t>
            </a:r>
          </a:p>
          <a:p>
            <a:r>
              <a:rPr lang="ru-RU" sz="1000" spc="13" dirty="0">
                <a:solidFill>
                  <a:srgbClr val="000000"/>
                </a:solidFill>
                <a:latin typeface="Times New Roman" panose="02020603050405020304" pitchFamily="18" charset="0"/>
                <a:cs typeface="Times New Roman" panose="02020603050405020304" pitchFamily="18" charset="0"/>
              </a:rPr>
              <a:t>8 (</a:t>
            </a:r>
            <a:r>
              <a:rPr lang="en-US" sz="1000" spc="13" dirty="0">
                <a:solidFill>
                  <a:srgbClr val="000000"/>
                </a:solidFill>
                <a:latin typeface="Times New Roman" panose="02020603050405020304" pitchFamily="18" charset="0"/>
                <a:cs typeface="Times New Roman" panose="02020603050405020304" pitchFamily="18" charset="0"/>
              </a:rPr>
              <a:t>8</a:t>
            </a:r>
            <a:r>
              <a:rPr lang="ru-RU" sz="1000" spc="13" dirty="0">
                <a:solidFill>
                  <a:srgbClr val="000000"/>
                </a:solidFill>
                <a:latin typeface="Times New Roman" panose="02020603050405020304" pitchFamily="18" charset="0"/>
                <a:cs typeface="Times New Roman" panose="02020603050405020304" pitchFamily="18" charset="0"/>
              </a:rPr>
              <a:t>342)29-41-56</a:t>
            </a:r>
          </a:p>
          <a:p>
            <a:r>
              <a:rPr lang="ru-RU" sz="1000" b="1" spc="13" dirty="0">
                <a:solidFill>
                  <a:srgbClr val="000000"/>
                </a:solidFill>
                <a:latin typeface="Times New Roman" panose="02020603050405020304" pitchFamily="18" charset="0"/>
                <a:cs typeface="Times New Roman" panose="02020603050405020304" pitchFamily="18" charset="0"/>
              </a:rPr>
              <a:t>ГБУ Мордовская </a:t>
            </a:r>
          </a:p>
          <a:p>
            <a:r>
              <a:rPr lang="ru-RU" sz="1000" b="1" spc="13" dirty="0">
                <a:solidFill>
                  <a:srgbClr val="000000"/>
                </a:solidFill>
                <a:latin typeface="Times New Roman" panose="02020603050405020304" pitchFamily="18" charset="0"/>
                <a:cs typeface="Times New Roman" panose="02020603050405020304" pitchFamily="18" charset="0"/>
              </a:rPr>
              <a:t>Республиканская</a:t>
            </a:r>
          </a:p>
          <a:p>
            <a:r>
              <a:rPr lang="ru-RU" sz="1000" b="1" spc="13" dirty="0">
                <a:solidFill>
                  <a:srgbClr val="000000"/>
                </a:solidFill>
                <a:latin typeface="Times New Roman" panose="02020603050405020304" pitchFamily="18" charset="0"/>
                <a:cs typeface="Times New Roman" panose="02020603050405020304" pitchFamily="18" charset="0"/>
              </a:rPr>
              <a:t>ветеринарная лаборатория</a:t>
            </a:r>
          </a:p>
          <a:p>
            <a:r>
              <a:rPr lang="ru-RU" sz="1000" spc="13" dirty="0">
                <a:solidFill>
                  <a:srgbClr val="000000"/>
                </a:solidFill>
                <a:latin typeface="Times New Roman" panose="02020603050405020304" pitchFamily="18" charset="0"/>
                <a:cs typeface="Times New Roman" panose="02020603050405020304" pitchFamily="18" charset="0"/>
              </a:rPr>
              <a:t>8 (</a:t>
            </a:r>
            <a:r>
              <a:rPr lang="en-US" sz="1000" spc="13" dirty="0">
                <a:solidFill>
                  <a:srgbClr val="000000"/>
                </a:solidFill>
                <a:latin typeface="Times New Roman" panose="02020603050405020304" pitchFamily="18" charset="0"/>
                <a:cs typeface="Times New Roman" panose="02020603050405020304" pitchFamily="18" charset="0"/>
              </a:rPr>
              <a:t>8</a:t>
            </a:r>
            <a:r>
              <a:rPr lang="ru-RU" sz="1000" spc="13" dirty="0">
                <a:solidFill>
                  <a:srgbClr val="000000"/>
                </a:solidFill>
                <a:latin typeface="Times New Roman" panose="02020603050405020304" pitchFamily="18" charset="0"/>
                <a:cs typeface="Times New Roman" panose="02020603050405020304" pitchFamily="18" charset="0"/>
              </a:rPr>
              <a:t>342) 29-31-33</a:t>
            </a:r>
          </a:p>
        </p:txBody>
      </p:sp>
      <p:sp>
        <p:nvSpPr>
          <p:cNvPr id="3" name="Прямоугольник 2"/>
          <p:cNvSpPr/>
          <p:nvPr/>
        </p:nvSpPr>
        <p:spPr>
          <a:xfrm>
            <a:off x="145341" y="6479614"/>
            <a:ext cx="10110618" cy="880369"/>
          </a:xfrm>
          <a:prstGeom prst="rect">
            <a:avLst/>
          </a:prstGeom>
        </p:spPr>
        <p:txBody>
          <a:bodyPr wrap="square">
            <a:spAutoFit/>
          </a:bodyPr>
          <a:lstStyle/>
          <a:p>
            <a:pPr algn="ctr"/>
            <a:r>
              <a:rPr lang="ru-RU" sz="1000" b="1" spc="13" dirty="0">
                <a:solidFill>
                  <a:srgbClr val="000000"/>
                </a:solidFill>
                <a:latin typeface="Times New Roman" panose="02020603050405020304" pitchFamily="18" charset="0"/>
                <a:cs typeface="Times New Roman" panose="02020603050405020304" pitchFamily="18" charset="0"/>
              </a:rPr>
              <a:t>По всем вопросам обращайтесь в учреждения государственной ветеринарной службы Республики Мордовия и Министерство лесного, охотничьего хозяйства и                           природопользования  Республики Мордовия</a:t>
            </a:r>
          </a:p>
          <a:p>
            <a:pPr algn="ctr"/>
            <a:r>
              <a:rPr lang="ru-RU" sz="1000" b="1" spc="13" dirty="0">
                <a:solidFill>
                  <a:srgbClr val="000000"/>
                </a:solidFill>
                <a:latin typeface="Times New Roman" panose="02020603050405020304" pitchFamily="18" charset="0"/>
                <a:cs typeface="Times New Roman" panose="02020603050405020304" pitchFamily="18" charset="0"/>
              </a:rPr>
              <a:t>               Телефон горячей линии ветеринарной службы Республики Мордовия 8 (</a:t>
            </a:r>
            <a:r>
              <a:rPr lang="en-US" sz="1000" b="1" spc="13" dirty="0">
                <a:solidFill>
                  <a:srgbClr val="000000"/>
                </a:solidFill>
                <a:latin typeface="Times New Roman" panose="02020603050405020304" pitchFamily="18" charset="0"/>
                <a:cs typeface="Times New Roman" panose="02020603050405020304" pitchFamily="18" charset="0"/>
              </a:rPr>
              <a:t>8</a:t>
            </a:r>
            <a:r>
              <a:rPr lang="ru-RU" sz="1000" b="1" spc="13" dirty="0">
                <a:solidFill>
                  <a:srgbClr val="000000"/>
                </a:solidFill>
                <a:latin typeface="Times New Roman" panose="02020603050405020304" pitchFamily="18" charset="0"/>
                <a:cs typeface="Times New Roman" panose="02020603050405020304" pitchFamily="18" charset="0"/>
              </a:rPr>
              <a:t>342) 39-45-41, </a:t>
            </a:r>
          </a:p>
          <a:p>
            <a:pPr algn="ctr"/>
            <a:r>
              <a:rPr lang="ru-RU" sz="1000" b="1" spc="13" dirty="0">
                <a:solidFill>
                  <a:srgbClr val="000000"/>
                </a:solidFill>
                <a:latin typeface="Times New Roman" panose="02020603050405020304" pitchFamily="18" charset="0"/>
                <a:cs typeface="Times New Roman" panose="02020603050405020304" pitchFamily="18" charset="0"/>
              </a:rPr>
              <a:t>Министерство лесного, охотничьего хозяйства и  природопользования  Республики Мордовия 8 (8342) 39-23-13</a:t>
            </a:r>
          </a:p>
          <a:p>
            <a:endParaRPr lang="ru-RU" sz="1024" b="1" spc="13" dirty="0">
              <a:solidFill>
                <a:srgbClr val="000000"/>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153317" y="0"/>
            <a:ext cx="10871200" cy="677108"/>
          </a:xfrm>
          <a:prstGeom prst="rect">
            <a:avLst/>
          </a:prstGeom>
        </p:spPr>
        <p:txBody>
          <a:bodyPr wrap="square">
            <a:spAutoFit/>
          </a:bodyPr>
          <a:lstStyle/>
          <a:p>
            <a:pPr algn="ctr"/>
            <a:r>
              <a:rPr lang="ru-RU" b="1" spc="13" dirty="0">
                <a:solidFill>
                  <a:schemeClr val="accent1"/>
                </a:solidFill>
                <a:latin typeface="Times New Roman" panose="02020603050405020304" pitchFamily="18" charset="0"/>
                <a:ea typeface="Times New Roman" panose="02020603050405020304" pitchFamily="18" charset="0"/>
              </a:rPr>
              <a:t>Республиканская ветеринарная служба Республики Мордовия</a:t>
            </a:r>
            <a:r>
              <a:rPr lang="ru-RU" sz="3200" b="1" spc="13" dirty="0">
                <a:solidFill>
                  <a:srgbClr val="FF0000"/>
                </a:solidFill>
                <a:latin typeface="Times New Roman" panose="02020603050405020304" pitchFamily="18" charset="0"/>
                <a:cs typeface="Times New Roman" panose="02020603050405020304" pitchFamily="18" charset="0"/>
              </a:rPr>
              <a:t/>
            </a:r>
            <a:br>
              <a:rPr lang="ru-RU" sz="3200" b="1" spc="13" dirty="0">
                <a:solidFill>
                  <a:srgbClr val="FF0000"/>
                </a:solidFill>
                <a:latin typeface="Times New Roman" panose="02020603050405020304" pitchFamily="18" charset="0"/>
                <a:cs typeface="Times New Roman" panose="02020603050405020304" pitchFamily="18" charset="0"/>
              </a:rPr>
            </a:br>
            <a:r>
              <a:rPr lang="ru-RU" sz="2000" b="1" spc="4"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ВНИМАНИЕ ! </a:t>
            </a:r>
            <a:r>
              <a:rPr lang="ru-RU" sz="2000" b="1" spc="4"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СИБИРСКАЯ ЯЗВА!</a:t>
            </a:r>
            <a:endParaRPr lang="ru-RU" dirty="0"/>
          </a:p>
        </p:txBody>
      </p:sp>
      <p:sp>
        <p:nvSpPr>
          <p:cNvPr id="7" name="Прямоугольник 6"/>
          <p:cNvSpPr/>
          <p:nvPr/>
        </p:nvSpPr>
        <p:spPr>
          <a:xfrm>
            <a:off x="0" y="2408282"/>
            <a:ext cx="5209503" cy="249299"/>
          </a:xfrm>
          <a:prstGeom prst="rect">
            <a:avLst/>
          </a:prstGeom>
        </p:spPr>
        <p:txBody>
          <a:bodyPr wrap="square">
            <a:spAutoFit/>
          </a:bodyPr>
          <a:lstStyle/>
          <a:p>
            <a:pPr algn="just"/>
            <a:endParaRPr lang="ru-RU" sz="1020" b="0" i="0" dirty="0">
              <a:effectLst/>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99481" y="673081"/>
            <a:ext cx="2541875" cy="4832092"/>
          </a:xfrm>
          <a:prstGeom prst="rect">
            <a:avLst/>
          </a:prstGeom>
        </p:spPr>
        <p:txBody>
          <a:bodyPr wrap="square">
            <a:spAutoFit/>
          </a:bodyPr>
          <a:lstStyle/>
          <a:p>
            <a:pPr algn="just"/>
            <a:r>
              <a:rPr lang="ru-RU" sz="1100" dirty="0">
                <a:solidFill>
                  <a:srgbClr val="FF0000"/>
                </a:solidFill>
                <a:latin typeface="Times New Roman" panose="02020603050405020304" pitchFamily="18" charset="0"/>
                <a:cs typeface="Times New Roman" panose="02020603050405020304" pitchFamily="18" charset="0"/>
              </a:rPr>
              <a:t>Сибирская язва </a:t>
            </a:r>
            <a:r>
              <a:rPr lang="ru-RU" sz="1100" dirty="0">
                <a:latin typeface="Times New Roman" panose="02020603050405020304" pitchFamily="18" charset="0"/>
                <a:cs typeface="Times New Roman" panose="02020603050405020304" pitchFamily="18" charset="0"/>
              </a:rPr>
              <a:t>- исключительно остро протекающее инфекционное заболевание всех видов сельскохозяйственных и диких животных, а также человека, характеризующееся явлениями сепсиса, интоксикации и образованием на различных участках тела разной величины карбункулов, в большинстве случаев заканчивающееся смертью. </a:t>
            </a:r>
            <a:endParaRPr lang="en-US" sz="1100" dirty="0" smtClean="0">
              <a:latin typeface="Times New Roman" panose="02020603050405020304" pitchFamily="18" charset="0"/>
              <a:cs typeface="Times New Roman" panose="02020603050405020304" pitchFamily="18" charset="0"/>
            </a:endParaRPr>
          </a:p>
          <a:p>
            <a:pPr algn="just"/>
            <a:r>
              <a:rPr lang="ru-RU" sz="1100" dirty="0" smtClean="0">
                <a:latin typeface="Times New Roman" panose="02020603050405020304" pitchFamily="18" charset="0"/>
                <a:cs typeface="Times New Roman" panose="02020603050405020304" pitchFamily="18" charset="0"/>
              </a:rPr>
              <a:t>К </a:t>
            </a:r>
            <a:r>
              <a:rPr lang="ru-RU" sz="1100" dirty="0">
                <a:latin typeface="Times New Roman" panose="02020603050405020304" pitchFamily="18" charset="0"/>
                <a:cs typeface="Times New Roman" panose="02020603050405020304" pitchFamily="18" charset="0"/>
              </a:rPr>
              <a:t>сибирской язве восприимчив человек. </a:t>
            </a:r>
            <a:r>
              <a:rPr lang="ru-RU" sz="1100" dirty="0" smtClean="0">
                <a:latin typeface="Times New Roman" panose="02020603050405020304" pitchFamily="18" charset="0"/>
                <a:cs typeface="Times New Roman" panose="02020603050405020304" pitchFamily="18" charset="0"/>
              </a:rPr>
              <a:t>Источником </a:t>
            </a:r>
            <a:r>
              <a:rPr lang="ru-RU" sz="1100" dirty="0">
                <a:latin typeface="Times New Roman" panose="02020603050405020304" pitchFamily="18" charset="0"/>
                <a:cs typeface="Times New Roman" panose="02020603050405020304" pitchFamily="18" charset="0"/>
              </a:rPr>
              <a:t>возбудителя инфекции при сибирской язве являются больные </a:t>
            </a:r>
            <a:r>
              <a:rPr lang="ru-RU" sz="1100" dirty="0" smtClean="0">
                <a:latin typeface="Times New Roman" panose="02020603050405020304" pitchFamily="18" charset="0"/>
                <a:cs typeface="Times New Roman" panose="02020603050405020304" pitchFamily="18" charset="0"/>
              </a:rPr>
              <a:t>животные; </a:t>
            </a:r>
            <a:r>
              <a:rPr lang="ru-RU" sz="1100" dirty="0">
                <a:latin typeface="Times New Roman" panose="02020603050405020304" pitchFamily="18" charset="0"/>
                <a:cs typeface="Times New Roman" panose="02020603050405020304" pitchFamily="18" charset="0"/>
              </a:rPr>
              <a:t>почва, контаминированная соответствующим возбудителем</a:t>
            </a:r>
            <a:r>
              <a:rPr lang="en-US"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Больные </a:t>
            </a:r>
            <a:r>
              <a:rPr lang="ru-RU" sz="1100" dirty="0">
                <a:latin typeface="Times New Roman" panose="02020603050405020304" pitchFamily="18" charset="0"/>
                <a:cs typeface="Times New Roman" panose="02020603050405020304" pitchFamily="18" charset="0"/>
              </a:rPr>
              <a:t>животные сибирской язвой выделяют возбудителя с мочой, каловыми массами, слюной, молоком за 10-16 часов до смерти</a:t>
            </a:r>
            <a:r>
              <a:rPr lang="ru-RU" sz="1100" dirty="0" smtClean="0">
                <a:latin typeface="Times New Roman" panose="02020603050405020304" pitchFamily="18" charset="0"/>
                <a:cs typeface="Times New Roman" panose="02020603050405020304" pitchFamily="18" charset="0"/>
              </a:rPr>
              <a:t>.</a:t>
            </a:r>
            <a:endParaRPr lang="en-US" sz="1100" dirty="0" smtClean="0">
              <a:latin typeface="Times New Roman" panose="02020603050405020304" pitchFamily="18" charset="0"/>
              <a:cs typeface="Times New Roman" panose="02020603050405020304" pitchFamily="18" charset="0"/>
            </a:endParaRPr>
          </a:p>
          <a:p>
            <a:pPr algn="just"/>
            <a:r>
              <a:rPr lang="ru-RU" sz="1100" dirty="0" smtClean="0">
                <a:latin typeface="Times New Roman" panose="02020603050405020304" pitchFamily="18" charset="0"/>
                <a:cs typeface="Times New Roman" panose="02020603050405020304" pitchFamily="18" charset="0"/>
              </a:rPr>
              <a:t>Заражение </a:t>
            </a:r>
            <a:r>
              <a:rPr lang="ru-RU" sz="1100" dirty="0">
                <a:latin typeface="Times New Roman" panose="02020603050405020304" pitchFamily="18" charset="0"/>
                <a:cs typeface="Times New Roman" panose="02020603050405020304" pitchFamily="18" charset="0"/>
              </a:rPr>
              <a:t>животных и людей возбудителем </a:t>
            </a:r>
            <a:r>
              <a:rPr lang="ru-RU" sz="1100" dirty="0" smtClean="0">
                <a:latin typeface="Times New Roman" panose="02020603050405020304" pitchFamily="18" charset="0"/>
                <a:cs typeface="Times New Roman" panose="02020603050405020304" pitchFamily="18" charset="0"/>
              </a:rPr>
              <a:t>сибирской язвой </a:t>
            </a:r>
            <a:r>
              <a:rPr lang="ru-RU" sz="1100" dirty="0">
                <a:latin typeface="Times New Roman" panose="02020603050405020304" pitchFamily="18" charset="0"/>
                <a:cs typeface="Times New Roman" panose="02020603050405020304" pitchFamily="18" charset="0"/>
              </a:rPr>
              <a:t>происходит преимущественно через поврежденную кожу и слизистые оболочки, алиментарным и аэрогенными путями.</a:t>
            </a:r>
          </a:p>
          <a:p>
            <a:pPr algn="just"/>
            <a:endParaRPr lang="ru-RU" sz="1100"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7660776" y="724525"/>
            <a:ext cx="2595183" cy="2400657"/>
          </a:xfrm>
          <a:prstGeom prst="rect">
            <a:avLst/>
          </a:prstGeom>
        </p:spPr>
        <p:txBody>
          <a:bodyPr wrap="square">
            <a:spAutoFit/>
          </a:bodyPr>
          <a:lstStyle/>
          <a:p>
            <a:pPr algn="just"/>
            <a:r>
              <a:rPr lang="ru-RU" sz="1000" dirty="0">
                <a:latin typeface="Times New Roman" panose="02020603050405020304" pitchFamily="18" charset="0"/>
                <a:cs typeface="Times New Roman" panose="02020603050405020304" pitchFamily="18" charset="0"/>
              </a:rPr>
              <a:t>У животных повышается температура тела до 42</a:t>
            </a:r>
            <a:r>
              <a:rPr lang="ru-RU" sz="1000" baseline="30000" dirty="0">
                <a:latin typeface="Times New Roman" panose="02020603050405020304" pitchFamily="18" charset="0"/>
                <a:cs typeface="Times New Roman" panose="02020603050405020304" pitchFamily="18" charset="0"/>
              </a:rPr>
              <a:t>0</a:t>
            </a:r>
            <a:r>
              <a:rPr lang="ru-RU" sz="1000" dirty="0">
                <a:latin typeface="Times New Roman" panose="02020603050405020304" pitchFamily="18" charset="0"/>
                <a:cs typeface="Times New Roman" panose="02020603050405020304" pitchFamily="18" charset="0"/>
              </a:rPr>
              <a:t>, пульс учащается, дыхание становится затрудненным, слизистые цианотичными. Появляется возбуждение, сокращение отдельных групп мышц, животное падает, мычит.</a:t>
            </a:r>
          </a:p>
          <a:p>
            <a:pPr algn="just"/>
            <a:r>
              <a:rPr lang="ru-RU" sz="1000" dirty="0">
                <a:latin typeface="Times New Roman" panose="02020603050405020304" pitchFamily="18" charset="0"/>
                <a:cs typeface="Times New Roman" panose="02020603050405020304" pitchFamily="18" charset="0"/>
              </a:rPr>
              <a:t>Иногда возбуждение сменяется быстро развивающимся угнетением. Часто крупный рогатый скот имеет испуганный вид, “стеклянные глаза”.</a:t>
            </a:r>
          </a:p>
          <a:p>
            <a:pPr algn="just"/>
            <a:r>
              <a:rPr lang="ru-RU" sz="1000" dirty="0">
                <a:latin typeface="Times New Roman" panose="02020603050405020304" pitchFamily="18" charset="0"/>
                <a:cs typeface="Times New Roman" panose="02020603050405020304" pitchFamily="18" charset="0"/>
              </a:rPr>
              <a:t>Из носовой и ротовой полости выделяется кровянистая пена, из прямой кишки - темного цвета кровь. Примеси крови содержит моча. Животные погибают внезапно или в течение нескольких часов.</a:t>
            </a:r>
          </a:p>
        </p:txBody>
      </p:sp>
      <p:sp>
        <p:nvSpPr>
          <p:cNvPr id="6" name="Прямоугольник 5"/>
          <p:cNvSpPr/>
          <p:nvPr/>
        </p:nvSpPr>
        <p:spPr>
          <a:xfrm>
            <a:off x="2641356" y="3168223"/>
            <a:ext cx="7614603" cy="2092881"/>
          </a:xfrm>
          <a:prstGeom prst="rect">
            <a:avLst/>
          </a:prstGeom>
        </p:spPr>
        <p:txBody>
          <a:bodyPr wrap="square">
            <a:spAutoFit/>
          </a:bodyPr>
          <a:lstStyle/>
          <a:p>
            <a:pPr algn="just"/>
            <a:r>
              <a:rPr lang="ru-RU" sz="1000" b="1" u="sng" dirty="0">
                <a:solidFill>
                  <a:schemeClr val="accent1">
                    <a:lumMod val="75000"/>
                  </a:schemeClr>
                </a:solidFill>
                <a:latin typeface="Times New Roman" panose="02020603050405020304" pitchFamily="18" charset="0"/>
                <a:cs typeface="Times New Roman" panose="02020603050405020304" pitchFamily="18" charset="0"/>
              </a:rPr>
              <a:t>Для профилактики сибирской язвы</a:t>
            </a:r>
            <a:r>
              <a:rPr lang="ru-RU" sz="1000" b="1" dirty="0">
                <a:latin typeface="Times New Roman" panose="02020603050405020304" pitchFamily="18" charset="0"/>
                <a:cs typeface="Times New Roman" panose="02020603050405020304" pitchFamily="18" charset="0"/>
              </a:rPr>
              <a:t> </a:t>
            </a:r>
            <a:r>
              <a:rPr lang="ru-RU" sz="1000" dirty="0">
                <a:latin typeface="Times New Roman" panose="02020603050405020304" pitchFamily="18" charset="0"/>
                <a:cs typeface="Times New Roman" panose="02020603050405020304" pitchFamily="18" charset="0"/>
              </a:rPr>
              <a:t>специалистами </a:t>
            </a:r>
            <a:r>
              <a:rPr lang="ru-RU" sz="1000" dirty="0" err="1">
                <a:latin typeface="Times New Roman" panose="02020603050405020304" pitchFamily="18" charset="0"/>
                <a:cs typeface="Times New Roman" panose="02020603050405020304" pitchFamily="18" charset="0"/>
              </a:rPr>
              <a:t>госветслужбы</a:t>
            </a:r>
            <a:r>
              <a:rPr lang="ru-RU" sz="1000" dirty="0">
                <a:latin typeface="Times New Roman" panose="02020603050405020304" pitchFamily="18" charset="0"/>
                <a:cs typeface="Times New Roman" panose="02020603050405020304" pitchFamily="18" charset="0"/>
              </a:rPr>
              <a:t> проводится вакцинация животных против сибирской </a:t>
            </a:r>
            <a:r>
              <a:rPr lang="ru-RU" sz="1000" dirty="0" smtClean="0">
                <a:latin typeface="Times New Roman" panose="02020603050405020304" pitchFamily="18" charset="0"/>
                <a:cs typeface="Times New Roman" panose="02020603050405020304" pitchFamily="18" charset="0"/>
              </a:rPr>
              <a:t>язвы.</a:t>
            </a:r>
          </a:p>
          <a:p>
            <a:pPr algn="just"/>
            <a:endParaRPr lang="en-US" sz="1000" dirty="0" smtClean="0">
              <a:latin typeface="Times New Roman" panose="02020603050405020304" pitchFamily="18" charset="0"/>
              <a:cs typeface="Times New Roman" panose="02020603050405020304" pitchFamily="18" charset="0"/>
            </a:endParaRPr>
          </a:p>
          <a:p>
            <a:pPr algn="just"/>
            <a:r>
              <a:rPr lang="ru-RU" sz="1000" b="1" u="sng" dirty="0">
                <a:solidFill>
                  <a:schemeClr val="accent1">
                    <a:lumMod val="75000"/>
                  </a:schemeClr>
                </a:solidFill>
                <a:latin typeface="Times New Roman" panose="02020603050405020304" pitchFamily="18" charset="0"/>
                <a:cs typeface="Times New Roman" panose="02020603050405020304" pitchFamily="18" charset="0"/>
              </a:rPr>
              <a:t>В целях предотвращения возникновения и распространения сибирской язвы </a:t>
            </a:r>
            <a:r>
              <a:rPr lang="ru-RU" sz="1000" dirty="0">
                <a:latin typeface="Times New Roman" panose="02020603050405020304" pitchFamily="18" charset="0"/>
                <a:cs typeface="Times New Roman" panose="02020603050405020304" pitchFamily="18" charset="0"/>
              </a:rPr>
              <a:t>физические и юридические лица, являющиеся собственниками (владельцами) </a:t>
            </a:r>
            <a:r>
              <a:rPr lang="ru-RU" sz="1000" dirty="0" smtClean="0">
                <a:latin typeface="Times New Roman" panose="02020603050405020304" pitchFamily="18" charset="0"/>
                <a:cs typeface="Times New Roman" panose="02020603050405020304" pitchFamily="18" charset="0"/>
              </a:rPr>
              <a:t>животных, обязаны:</a:t>
            </a:r>
            <a:endParaRPr lang="ru-RU" sz="1000" dirty="0">
              <a:latin typeface="Times New Roman" panose="02020603050405020304" pitchFamily="18" charset="0"/>
              <a:cs typeface="Times New Roman" panose="02020603050405020304" pitchFamily="18" charset="0"/>
            </a:endParaRPr>
          </a:p>
          <a:p>
            <a:pPr marL="171450" indent="-171450" algn="just">
              <a:buFont typeface="Arial" panose="020B0604020202020204" pitchFamily="34" charset="0"/>
              <a:buChar char="•"/>
            </a:pPr>
            <a:r>
              <a:rPr lang="ru-RU" sz="1000" dirty="0">
                <a:latin typeface="Times New Roman" panose="02020603050405020304" pitchFamily="18" charset="0"/>
                <a:cs typeface="Times New Roman" panose="02020603050405020304" pitchFamily="18" charset="0"/>
              </a:rPr>
              <a:t>предоставлять по требованиям </a:t>
            </a:r>
            <a:r>
              <a:rPr lang="ru-RU" sz="1000" dirty="0" smtClean="0">
                <a:latin typeface="Times New Roman" panose="02020603050405020304" pitchFamily="18" charset="0"/>
                <a:cs typeface="Times New Roman" panose="02020603050405020304" pitchFamily="18" charset="0"/>
              </a:rPr>
              <a:t>специалистов </a:t>
            </a:r>
            <a:r>
              <a:rPr lang="ru-RU" sz="1000" dirty="0" err="1" smtClean="0">
                <a:latin typeface="Times New Roman" panose="02020603050405020304" pitchFamily="18" charset="0"/>
                <a:cs typeface="Times New Roman" panose="02020603050405020304" pitchFamily="18" charset="0"/>
              </a:rPr>
              <a:t>госветслужбы</a:t>
            </a:r>
            <a:r>
              <a:rPr lang="ru-RU" sz="1000" dirty="0" smtClean="0">
                <a:latin typeface="Times New Roman" panose="02020603050405020304" pitchFamily="18" charset="0"/>
                <a:cs typeface="Times New Roman" panose="02020603050405020304" pitchFamily="18" charset="0"/>
              </a:rPr>
              <a:t>, </a:t>
            </a:r>
            <a:r>
              <a:rPr lang="ru-RU" sz="1000" dirty="0">
                <a:latin typeface="Times New Roman" panose="02020603050405020304" pitchFamily="18" charset="0"/>
                <a:cs typeface="Times New Roman" panose="02020603050405020304" pitchFamily="18" charset="0"/>
              </a:rPr>
              <a:t>животных для осмотра</a:t>
            </a:r>
            <a:r>
              <a:rPr lang="ru-RU"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p>
            <a:pPr marL="171450" indent="-171450" algn="just">
              <a:buFont typeface="Arial" panose="020B0604020202020204" pitchFamily="34" charset="0"/>
              <a:buChar char="•"/>
            </a:pPr>
            <a:r>
              <a:rPr lang="ru-RU" sz="1000" dirty="0">
                <a:latin typeface="Times New Roman" panose="02020603050405020304" pitchFamily="18" charset="0"/>
                <a:cs typeface="Times New Roman" panose="02020603050405020304" pitchFamily="18" charset="0"/>
              </a:rPr>
              <a:t>в течение 24 часов извещать специалистов </a:t>
            </a:r>
            <a:r>
              <a:rPr lang="ru-RU" sz="1000" dirty="0" err="1">
                <a:latin typeface="Times New Roman" panose="02020603050405020304" pitchFamily="18" charset="0"/>
                <a:cs typeface="Times New Roman" panose="02020603050405020304" pitchFamily="18" charset="0"/>
              </a:rPr>
              <a:t>госветслужбы</a:t>
            </a:r>
            <a:r>
              <a:rPr lang="ru-RU" sz="1000" dirty="0">
                <a:latin typeface="Times New Roman" panose="02020603050405020304" pitchFamily="18" charset="0"/>
                <a:cs typeface="Times New Roman" panose="02020603050405020304" pitchFamily="18" charset="0"/>
              </a:rPr>
              <a:t> обо всех случаях внезапного падежа или заболевания животных, а также об изменениях в их поведении, указывающих на возможное заболевание</a:t>
            </a:r>
            <a:r>
              <a:rPr lang="ru-RU"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p>
            <a:pPr marL="171450" indent="-171450" algn="just">
              <a:buFont typeface="Arial" panose="020B0604020202020204" pitchFamily="34" charset="0"/>
              <a:buChar char="•"/>
            </a:pPr>
            <a:r>
              <a:rPr lang="ru-RU" sz="1000" dirty="0">
                <a:latin typeface="Times New Roman" panose="02020603050405020304" pitchFamily="18" charset="0"/>
                <a:cs typeface="Times New Roman" panose="02020603050405020304" pitchFamily="18" charset="0"/>
              </a:rPr>
              <a:t>до прибытия специалистов </a:t>
            </a:r>
            <a:r>
              <a:rPr lang="ru-RU" sz="1000" dirty="0" err="1">
                <a:latin typeface="Times New Roman" panose="02020603050405020304" pitchFamily="18" charset="0"/>
                <a:cs typeface="Times New Roman" panose="02020603050405020304" pitchFamily="18" charset="0"/>
              </a:rPr>
              <a:t>госветслужбы</a:t>
            </a:r>
            <a:r>
              <a:rPr lang="ru-RU" sz="1000" dirty="0">
                <a:latin typeface="Times New Roman" panose="02020603050405020304" pitchFamily="18" charset="0"/>
                <a:cs typeface="Times New Roman" panose="02020603050405020304" pitchFamily="18" charset="0"/>
              </a:rPr>
              <a:t> принимать меры по изоляции подозреваемых в заболевании животных, а также всех </a:t>
            </a:r>
            <a:r>
              <a:rPr lang="ru-RU" sz="1000" dirty="0" smtClean="0">
                <a:latin typeface="Times New Roman" panose="02020603050405020304" pitchFamily="18" charset="0"/>
                <a:cs typeface="Times New Roman" panose="02020603050405020304" pitchFamily="18" charset="0"/>
              </a:rPr>
              <a:t>животных, которые </a:t>
            </a:r>
            <a:r>
              <a:rPr lang="ru-RU" sz="1000" dirty="0">
                <a:latin typeface="Times New Roman" panose="02020603050405020304" pitchFamily="18" charset="0"/>
                <a:cs typeface="Times New Roman" panose="02020603050405020304" pitchFamily="18" charset="0"/>
              </a:rPr>
              <a:t>могли контактировать с </a:t>
            </a:r>
            <a:r>
              <a:rPr lang="ru-RU" sz="1000" dirty="0" smtClean="0">
                <a:latin typeface="Times New Roman" panose="02020603050405020304" pitchFamily="18" charset="0"/>
                <a:cs typeface="Times New Roman" panose="02020603050405020304" pitchFamily="18" charset="0"/>
              </a:rPr>
              <a:t>больным животными, </a:t>
            </a:r>
            <a:r>
              <a:rPr lang="ru-RU" sz="1000" dirty="0">
                <a:latin typeface="Times New Roman" panose="02020603050405020304" pitchFamily="18" charset="0"/>
                <a:cs typeface="Times New Roman" panose="02020603050405020304" pitchFamily="18" charset="0"/>
              </a:rPr>
              <a:t>обеспечить изоляцию трупов павших животных в том же помещении, в котором они находились</a:t>
            </a:r>
            <a:r>
              <a:rPr lang="ru-RU"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p>
            <a:pPr marL="171450" indent="-171450" algn="just">
              <a:buFont typeface="Arial" panose="020B0604020202020204" pitchFamily="34" charset="0"/>
              <a:buChar char="•"/>
            </a:pPr>
            <a:r>
              <a:rPr lang="ru-RU" sz="1000" dirty="0">
                <a:latin typeface="Times New Roman" panose="02020603050405020304" pitchFamily="18" charset="0"/>
                <a:cs typeface="Times New Roman" panose="02020603050405020304" pitchFamily="18" charset="0"/>
              </a:rPr>
              <a:t>выполнять требования специалистов </a:t>
            </a:r>
            <a:r>
              <a:rPr lang="ru-RU" sz="1000" dirty="0" err="1">
                <a:latin typeface="Times New Roman" panose="02020603050405020304" pitchFamily="18" charset="0"/>
                <a:cs typeface="Times New Roman" panose="02020603050405020304" pitchFamily="18" charset="0"/>
              </a:rPr>
              <a:t>госветслужбы</a:t>
            </a:r>
            <a:r>
              <a:rPr lang="ru-RU" sz="1000" dirty="0">
                <a:latin typeface="Times New Roman" panose="02020603050405020304" pitchFamily="18" charset="0"/>
                <a:cs typeface="Times New Roman" panose="02020603050405020304" pitchFamily="18" charset="0"/>
              </a:rPr>
              <a:t> о проведении в </a:t>
            </a:r>
            <a:r>
              <a:rPr lang="ru-RU" sz="1000" dirty="0" smtClean="0">
                <a:latin typeface="Times New Roman" panose="02020603050405020304" pitchFamily="18" charset="0"/>
                <a:cs typeface="Times New Roman" panose="02020603050405020304" pitchFamily="18" charset="0"/>
              </a:rPr>
              <a:t>хозяйстве противоэпизоотических </a:t>
            </a:r>
            <a:r>
              <a:rPr lang="ru-RU" sz="1000" dirty="0">
                <a:latin typeface="Times New Roman" panose="02020603050405020304" pitchFamily="18" charset="0"/>
                <a:cs typeface="Times New Roman" panose="02020603050405020304" pitchFamily="18" charset="0"/>
              </a:rPr>
              <a:t>и других мероприятий, предусмотренных Правилами</a:t>
            </a:r>
            <a:r>
              <a:rPr lang="ru-RU" sz="1000" dirty="0" smtClean="0">
                <a:latin typeface="Times New Roman" panose="02020603050405020304" pitchFamily="18" charset="0"/>
                <a:cs typeface="Times New Roman" panose="02020603050405020304" pitchFamily="18" charset="0"/>
              </a:rPr>
              <a:t>;</a:t>
            </a:r>
            <a:endParaRPr lang="ru-RU" sz="1000" dirty="0">
              <a:latin typeface="Times New Roman" panose="02020603050405020304" pitchFamily="18" charset="0"/>
              <a:cs typeface="Times New Roman" panose="02020603050405020304" pitchFamily="18" charset="0"/>
            </a:endParaRPr>
          </a:p>
          <a:p>
            <a:pPr marL="171450" indent="-171450" algn="just">
              <a:buFont typeface="Arial" panose="020B0604020202020204" pitchFamily="34" charset="0"/>
              <a:buChar char="•"/>
            </a:pPr>
            <a:r>
              <a:rPr lang="ru-RU" sz="1000" dirty="0" smtClean="0">
                <a:latin typeface="Times New Roman" panose="02020603050405020304" pitchFamily="18" charset="0"/>
                <a:cs typeface="Times New Roman" panose="02020603050405020304" pitchFamily="18" charset="0"/>
              </a:rPr>
              <a:t>соблюдать </a:t>
            </a:r>
            <a:r>
              <a:rPr lang="ru-RU" sz="1000" dirty="0">
                <a:latin typeface="Times New Roman" panose="02020603050405020304" pitchFamily="18" charset="0"/>
                <a:cs typeface="Times New Roman" panose="02020603050405020304" pitchFamily="18" charset="0"/>
              </a:rPr>
              <a:t>условия, запреты, ограничения в связи со статусом региона, на территории которого расположено </a:t>
            </a:r>
            <a:r>
              <a:rPr lang="ru-RU" sz="1000" dirty="0" smtClean="0">
                <a:latin typeface="Times New Roman" panose="02020603050405020304" pitchFamily="18" charset="0"/>
                <a:cs typeface="Times New Roman" panose="02020603050405020304" pitchFamily="18" charset="0"/>
              </a:rPr>
              <a:t>хозяйство.</a:t>
            </a:r>
            <a:endParaRPr lang="ru-RU" sz="1000" dirty="0">
              <a:latin typeface="Times New Roman" panose="02020603050405020304" pitchFamily="18" charset="0"/>
              <a:cs typeface="Times New Roman" panose="02020603050405020304" pitchFamily="18" charset="0"/>
            </a:endParaRPr>
          </a:p>
        </p:txBody>
      </p:sp>
      <p:pic>
        <p:nvPicPr>
          <p:cNvPr id="8" name="Рисунок 7"/>
          <p:cNvPicPr>
            <a:picLocks noChangeAspect="1"/>
          </p:cNvPicPr>
          <p:nvPr/>
        </p:nvPicPr>
        <p:blipFill rotWithShape="1">
          <a:blip r:embed="rId2"/>
          <a:srcRect l="20791" t="7394"/>
          <a:stretch/>
        </p:blipFill>
        <p:spPr>
          <a:xfrm>
            <a:off x="3089001" y="768832"/>
            <a:ext cx="4124130" cy="2307666"/>
          </a:xfrm>
          <a:prstGeom prst="rect">
            <a:avLst/>
          </a:prstGeom>
        </p:spPr>
      </p:pic>
    </p:spTree>
    <p:extLst>
      <p:ext uri="{BB962C8B-B14F-4D97-AF65-F5344CB8AC3E}">
        <p14:creationId xmlns:p14="http://schemas.microsoft.com/office/powerpoint/2010/main" val="804993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13351" y="6459424"/>
            <a:ext cx="10786901" cy="1182503"/>
          </a:xfrm>
          <a:prstGeom prst="rect">
            <a:avLst/>
          </a:prstGeom>
        </p:spPr>
        <p:txBody>
          <a:bodyPr wrap="square">
            <a:spAutoFit/>
          </a:bodyPr>
          <a:lstStyle/>
          <a:p>
            <a:pPr algn="ctr"/>
            <a:endParaRPr lang="ru-RU" sz="1000" b="1" spc="13" dirty="0">
              <a:solidFill>
                <a:srgbClr val="000000"/>
              </a:solidFill>
              <a:latin typeface="Times New Roman" panose="02020603050405020304" pitchFamily="18" charset="0"/>
              <a:cs typeface="Times New Roman" panose="02020603050405020304" pitchFamily="18" charset="0"/>
            </a:endParaRPr>
          </a:p>
          <a:p>
            <a:pPr algn="ctr"/>
            <a:endParaRPr lang="ru-RU" sz="1020" b="1" spc="13" dirty="0">
              <a:solidFill>
                <a:srgbClr val="000000"/>
              </a:solidFill>
              <a:latin typeface="Times New Roman" panose="02020603050405020304" pitchFamily="18" charset="0"/>
              <a:cs typeface="Times New Roman" panose="02020603050405020304" pitchFamily="18" charset="0"/>
            </a:endParaRPr>
          </a:p>
          <a:p>
            <a:pPr algn="ctr"/>
            <a:endParaRPr lang="ru-RU" sz="1020" b="1" spc="13" dirty="0">
              <a:solidFill>
                <a:srgbClr val="000000"/>
              </a:solidFill>
              <a:latin typeface="Times New Roman" panose="02020603050405020304" pitchFamily="18" charset="0"/>
              <a:cs typeface="Times New Roman" panose="02020603050405020304" pitchFamily="18" charset="0"/>
            </a:endParaRPr>
          </a:p>
          <a:p>
            <a:pPr algn="ctr"/>
            <a:r>
              <a:rPr lang="ru-RU" sz="1020" b="1" spc="13" dirty="0">
                <a:solidFill>
                  <a:srgbClr val="000000"/>
                </a:solidFill>
                <a:latin typeface="Times New Roman" panose="02020603050405020304" pitchFamily="18" charset="0"/>
                <a:cs typeface="Times New Roman" panose="02020603050405020304" pitchFamily="18" charset="0"/>
              </a:rPr>
              <a:t>Телефон горячей линии ветеринарной службы Республики Мордовия 8 (</a:t>
            </a:r>
            <a:r>
              <a:rPr lang="en-US" sz="1020" b="1" spc="13" dirty="0">
                <a:solidFill>
                  <a:srgbClr val="000000"/>
                </a:solidFill>
                <a:latin typeface="Times New Roman" panose="02020603050405020304" pitchFamily="18" charset="0"/>
                <a:cs typeface="Times New Roman" panose="02020603050405020304" pitchFamily="18" charset="0"/>
              </a:rPr>
              <a:t>8</a:t>
            </a:r>
            <a:r>
              <a:rPr lang="ru-RU" sz="1020" b="1" spc="13" dirty="0">
                <a:solidFill>
                  <a:srgbClr val="000000"/>
                </a:solidFill>
                <a:latin typeface="Times New Roman" panose="02020603050405020304" pitchFamily="18" charset="0"/>
                <a:cs typeface="Times New Roman" panose="02020603050405020304" pitchFamily="18" charset="0"/>
              </a:rPr>
              <a:t>342) 39-45-41, 39-25-51, 39-25-44</a:t>
            </a:r>
            <a:r>
              <a:rPr lang="ru-RU" sz="1000" b="1" spc="13" dirty="0">
                <a:solidFill>
                  <a:srgbClr val="000000"/>
                </a:solidFill>
                <a:latin typeface="Times New Roman" panose="02020603050405020304" pitchFamily="18" charset="0"/>
                <a:cs typeface="Times New Roman" panose="02020603050405020304" pitchFamily="18" charset="0"/>
              </a:rPr>
              <a:t>.  </a:t>
            </a:r>
          </a:p>
          <a:p>
            <a:pPr algn="ctr"/>
            <a:endParaRPr lang="ru-RU" sz="1000" b="1" spc="13" dirty="0">
              <a:solidFill>
                <a:srgbClr val="000000"/>
              </a:solidFill>
              <a:latin typeface="Times New Roman" panose="02020603050405020304" pitchFamily="18" charset="0"/>
              <a:cs typeface="Times New Roman" panose="02020603050405020304" pitchFamily="18" charset="0"/>
            </a:endParaRPr>
          </a:p>
          <a:p>
            <a:pPr algn="ctr"/>
            <a:endParaRPr lang="ru-RU" sz="1000" b="1" spc="13" dirty="0">
              <a:solidFill>
                <a:srgbClr val="000000"/>
              </a:solidFill>
              <a:latin typeface="Times New Roman" panose="02020603050405020304" pitchFamily="18" charset="0"/>
              <a:cs typeface="Times New Roman" panose="02020603050405020304" pitchFamily="18" charset="0"/>
            </a:endParaRPr>
          </a:p>
          <a:p>
            <a:endParaRPr lang="ru-RU" sz="1024" b="1" spc="13" dirty="0">
              <a:solidFill>
                <a:srgbClr val="000000"/>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3984019" y="367350"/>
            <a:ext cx="2436437" cy="279820"/>
          </a:xfrm>
          <a:prstGeom prst="rect">
            <a:avLst/>
          </a:prstGeom>
        </p:spPr>
        <p:txBody>
          <a:bodyPr wrap="none">
            <a:spAutoFit/>
          </a:bodyPr>
          <a:lstStyle/>
          <a:p>
            <a:pPr marL="97544" algn="ctr">
              <a:lnSpc>
                <a:spcPts val="1391"/>
              </a:lnSpc>
              <a:spcBef>
                <a:spcPts val="2048"/>
              </a:spcBef>
              <a:spcAft>
                <a:spcPts val="1203"/>
              </a:spcAft>
            </a:pPr>
            <a:r>
              <a:rPr lang="ru-RU" sz="1600" b="1" spc="4"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ВНИМАНИЕ ! ЯЩУР!</a:t>
            </a:r>
            <a:endParaRPr lang="ru-RU" sz="1600" b="1" spc="4"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0" name="Прямоугольник 9"/>
          <p:cNvSpPr/>
          <p:nvPr/>
        </p:nvSpPr>
        <p:spPr>
          <a:xfrm>
            <a:off x="90742" y="727259"/>
            <a:ext cx="5056846" cy="5057795"/>
          </a:xfrm>
          <a:prstGeom prst="rect">
            <a:avLst/>
          </a:prstGeom>
        </p:spPr>
        <p:txBody>
          <a:bodyPr wrap="square">
            <a:spAutoFit/>
          </a:bodyPr>
          <a:lstStyle/>
          <a:p>
            <a:r>
              <a:rPr lang="ru-RU" sz="1020" b="1" dirty="0">
                <a:solidFill>
                  <a:srgbClr val="FF0000"/>
                </a:solidFill>
                <a:latin typeface="Times New Roman" panose="02020603050405020304" pitchFamily="18" charset="0"/>
                <a:cs typeface="Times New Roman" panose="02020603050405020304" pitchFamily="18" charset="0"/>
              </a:rPr>
              <a:t>	</a:t>
            </a:r>
            <a:r>
              <a:rPr lang="ru-RU" sz="1020" b="1" dirty="0">
                <a:latin typeface="Times New Roman" panose="02020603050405020304" pitchFamily="18" charset="0"/>
                <a:cs typeface="Times New Roman" panose="02020603050405020304" pitchFamily="18" charset="0"/>
              </a:rPr>
              <a:t>Ящур</a:t>
            </a:r>
            <a:r>
              <a:rPr lang="ru-RU" sz="1020" dirty="0">
                <a:latin typeface="Times New Roman" panose="02020603050405020304" pitchFamily="18" charset="0"/>
                <a:cs typeface="Times New Roman" panose="02020603050405020304" pitchFamily="18" charset="0"/>
              </a:rPr>
              <a:t> – вирусная, остро протекающая болезнь домашних и диких парнокопытных </a:t>
            </a:r>
            <a:r>
              <a:rPr lang="ru-RU" sz="900" dirty="0">
                <a:latin typeface="Times New Roman" panose="02020603050405020304" pitchFamily="18" charset="0"/>
                <a:cs typeface="Times New Roman" panose="02020603050405020304" pitchFamily="18" charset="0"/>
              </a:rPr>
              <a:t>животных</a:t>
            </a:r>
            <a:r>
              <a:rPr lang="ru-RU" sz="1020" dirty="0">
                <a:latin typeface="Times New Roman" panose="02020603050405020304" pitchFamily="18" charset="0"/>
                <a:cs typeface="Times New Roman" panose="02020603050405020304" pitchFamily="18" charset="0"/>
              </a:rPr>
              <a:t>, характеризующаяся лихорадкой и </a:t>
            </a:r>
            <a:r>
              <a:rPr lang="ru-RU" sz="1020" dirty="0" err="1">
                <a:latin typeface="Times New Roman" panose="02020603050405020304" pitchFamily="18" charset="0"/>
                <a:cs typeface="Times New Roman" panose="02020603050405020304" pitchFamily="18" charset="0"/>
              </a:rPr>
              <a:t>афтозными</a:t>
            </a:r>
            <a:r>
              <a:rPr lang="ru-RU" sz="1020" dirty="0">
                <a:latin typeface="Times New Roman" panose="02020603050405020304" pitchFamily="18" charset="0"/>
                <a:cs typeface="Times New Roman" panose="02020603050405020304" pitchFamily="18" charset="0"/>
              </a:rPr>
              <a:t> поражениями слизистой оболочки ротовой полости, кожи </a:t>
            </a:r>
            <a:r>
              <a:rPr lang="ru-RU" sz="1020" dirty="0" err="1">
                <a:latin typeface="Times New Roman" panose="02020603050405020304" pitchFamily="18" charset="0"/>
                <a:cs typeface="Times New Roman" panose="02020603050405020304" pitchFamily="18" charset="0"/>
              </a:rPr>
              <a:t>вымяни</a:t>
            </a:r>
            <a:r>
              <a:rPr lang="ru-RU" sz="1020" dirty="0">
                <a:latin typeface="Times New Roman" panose="02020603050405020304" pitchFamily="18" charset="0"/>
                <a:cs typeface="Times New Roman" panose="02020603050405020304" pitchFamily="18" charset="0"/>
              </a:rPr>
              <a:t> и конечностей. Болеют крупный рогатый скот, свиньи, овцы, козы и дикие парнокопытные: олени, косули, кабаны. Заболеть ящуром могут и люди.</a:t>
            </a:r>
          </a:p>
          <a:p>
            <a:endParaRPr lang="ru-RU" sz="1020" b="1" dirty="0">
              <a:solidFill>
                <a:srgbClr val="FF0000"/>
              </a:solidFill>
              <a:latin typeface="Times New Roman" panose="02020603050405020304" pitchFamily="18" charset="0"/>
              <a:cs typeface="Times New Roman" panose="02020603050405020304" pitchFamily="18" charset="0"/>
            </a:endParaRPr>
          </a:p>
          <a:p>
            <a:endParaRPr lang="ru-RU" sz="1020" b="1" dirty="0">
              <a:solidFill>
                <a:srgbClr val="FF0000"/>
              </a:solidFill>
              <a:latin typeface="Times New Roman" panose="02020603050405020304" pitchFamily="18" charset="0"/>
              <a:cs typeface="Times New Roman" panose="02020603050405020304" pitchFamily="18" charset="0"/>
            </a:endParaRPr>
          </a:p>
          <a:p>
            <a:endParaRPr lang="ru-RU" sz="1020" b="1" dirty="0">
              <a:solidFill>
                <a:srgbClr val="FF0000"/>
              </a:solidFill>
              <a:latin typeface="Times New Roman" panose="02020603050405020304" pitchFamily="18" charset="0"/>
              <a:cs typeface="Times New Roman" panose="02020603050405020304" pitchFamily="18" charset="0"/>
            </a:endParaRPr>
          </a:p>
          <a:p>
            <a:endParaRPr lang="ru-RU" sz="1020" b="1" dirty="0">
              <a:solidFill>
                <a:srgbClr val="FF0000"/>
              </a:solidFill>
              <a:latin typeface="Times New Roman" panose="02020603050405020304" pitchFamily="18" charset="0"/>
              <a:cs typeface="Times New Roman" panose="02020603050405020304" pitchFamily="18" charset="0"/>
            </a:endParaRPr>
          </a:p>
          <a:p>
            <a:endParaRPr lang="ru-RU" sz="1020" b="1" dirty="0">
              <a:solidFill>
                <a:srgbClr val="FF0000"/>
              </a:solidFill>
              <a:latin typeface="Times New Roman" panose="02020603050405020304" pitchFamily="18" charset="0"/>
              <a:cs typeface="Times New Roman" panose="02020603050405020304" pitchFamily="18" charset="0"/>
            </a:endParaRPr>
          </a:p>
          <a:p>
            <a:endParaRPr lang="ru-RU" sz="1020" b="1" dirty="0">
              <a:solidFill>
                <a:srgbClr val="FF0000"/>
              </a:solidFill>
              <a:latin typeface="Times New Roman" panose="02020603050405020304" pitchFamily="18" charset="0"/>
              <a:cs typeface="Times New Roman" panose="02020603050405020304" pitchFamily="18" charset="0"/>
            </a:endParaRPr>
          </a:p>
          <a:p>
            <a:endParaRPr lang="ru-RU" sz="1020" b="1" dirty="0">
              <a:solidFill>
                <a:srgbClr val="FF0000"/>
              </a:solidFill>
              <a:latin typeface="Times New Roman" panose="02020603050405020304" pitchFamily="18" charset="0"/>
              <a:cs typeface="Times New Roman" panose="02020603050405020304" pitchFamily="18" charset="0"/>
            </a:endParaRPr>
          </a:p>
          <a:p>
            <a:endParaRPr lang="ru-RU" sz="1020" b="1" dirty="0">
              <a:solidFill>
                <a:srgbClr val="FF0000"/>
              </a:solidFill>
              <a:latin typeface="Times New Roman" panose="02020603050405020304" pitchFamily="18" charset="0"/>
              <a:cs typeface="Times New Roman" panose="02020603050405020304" pitchFamily="18" charset="0"/>
            </a:endParaRPr>
          </a:p>
          <a:p>
            <a:endParaRPr lang="ru-RU" sz="1020" b="1" dirty="0">
              <a:solidFill>
                <a:srgbClr val="FF0000"/>
              </a:solidFill>
              <a:latin typeface="Times New Roman" panose="02020603050405020304" pitchFamily="18" charset="0"/>
              <a:cs typeface="Times New Roman" panose="02020603050405020304" pitchFamily="18" charset="0"/>
            </a:endParaRPr>
          </a:p>
          <a:p>
            <a:r>
              <a:rPr lang="ru-RU" sz="1020" b="1" dirty="0">
                <a:latin typeface="Times New Roman" panose="02020603050405020304" pitchFamily="18" charset="0"/>
                <a:cs typeface="Times New Roman" panose="02020603050405020304" pitchFamily="18" charset="0"/>
              </a:rPr>
              <a:t>МЕРОПРИЯТИЯ ПО ПРЕДУПРЕЖДЕНИЮ ЗАНОСА ВОЗБУДИТЕЛЯ ЯЩУРА</a:t>
            </a:r>
          </a:p>
          <a:p>
            <a:r>
              <a:rPr lang="ru-RU" sz="1020" dirty="0">
                <a:latin typeface="Times New Roman" panose="02020603050405020304" pitchFamily="18" charset="0"/>
                <a:cs typeface="Times New Roman" panose="02020603050405020304" pitchFamily="18" charset="0"/>
              </a:rPr>
              <a:t>В целях предотвращения заноса вируса ящура необходимо:</a:t>
            </a:r>
          </a:p>
          <a:p>
            <a:r>
              <a:rPr lang="ru-RU" sz="1020" dirty="0">
                <a:latin typeface="Times New Roman" panose="02020603050405020304" pitchFamily="18" charset="0"/>
                <a:cs typeface="Times New Roman" panose="02020603050405020304" pitchFamily="18" charset="0"/>
              </a:rPr>
              <a:t>1.Согласовывать продажу и перемещение животных с государственной </a:t>
            </a:r>
            <a:r>
              <a:rPr lang="ru-RU" sz="1020" dirty="0" err="1">
                <a:latin typeface="Times New Roman" panose="02020603050405020304" pitchFamily="18" charset="0"/>
                <a:cs typeface="Times New Roman" panose="02020603050405020304" pitchFamily="18" charset="0"/>
              </a:rPr>
              <a:t>ветеринарнарной</a:t>
            </a:r>
            <a:r>
              <a:rPr lang="ru-RU" sz="1020" dirty="0">
                <a:latin typeface="Times New Roman" panose="02020603050405020304" pitchFamily="18" charset="0"/>
                <a:cs typeface="Times New Roman" panose="02020603050405020304" pitchFamily="18" charset="0"/>
              </a:rPr>
              <a:t> службой; </a:t>
            </a:r>
          </a:p>
          <a:p>
            <a:r>
              <a:rPr lang="ru-RU" sz="1020" dirty="0">
                <a:latin typeface="Times New Roman" panose="02020603050405020304" pitchFamily="18" charset="0"/>
                <a:cs typeface="Times New Roman" panose="02020603050405020304" pitchFamily="18" charset="0"/>
              </a:rPr>
              <a:t>2.Приобретать животных и продукцию животного происхождения только в местах санкционированной торговли и с ветеринарными сопроводительными документами;</a:t>
            </a:r>
          </a:p>
          <a:p>
            <a:r>
              <a:rPr lang="ru-RU" sz="1020" dirty="0">
                <a:latin typeface="Times New Roman" panose="02020603050405020304" pitchFamily="18" charset="0"/>
                <a:cs typeface="Times New Roman" panose="02020603050405020304" pitchFamily="18" charset="0"/>
              </a:rPr>
              <a:t>3. Всех вновь приобретаемых животных регистрировать в органах ветеринарной службы и сельских администрациях и осуществлять обязательное </a:t>
            </a:r>
            <a:r>
              <a:rPr lang="ru-RU" sz="1020" dirty="0" err="1">
                <a:latin typeface="Times New Roman" panose="02020603050405020304" pitchFamily="18" charset="0"/>
                <a:cs typeface="Times New Roman" panose="02020603050405020304" pitchFamily="18" charset="0"/>
              </a:rPr>
              <a:t>карантинирование</a:t>
            </a:r>
            <a:r>
              <a:rPr lang="ru-RU" sz="1020" dirty="0">
                <a:latin typeface="Times New Roman" panose="02020603050405020304" pitchFamily="18" charset="0"/>
                <a:cs typeface="Times New Roman" panose="02020603050405020304" pitchFamily="18" charset="0"/>
              </a:rPr>
              <a:t> животных перед вводом в основное стадо;</a:t>
            </a:r>
          </a:p>
          <a:p>
            <a:r>
              <a:rPr lang="ru-RU" sz="1020" dirty="0">
                <a:latin typeface="Times New Roman" panose="02020603050405020304" pitchFamily="18" charset="0"/>
                <a:cs typeface="Times New Roman" panose="02020603050405020304" pitchFamily="18" charset="0"/>
              </a:rPr>
              <a:t>4.Соблюдать требования зоогигиенических норм и правил содержания животных, приобретать корма из благополучных территорий и проводить их термическую обработку перед скармливанием, оборудовать санитарными пропускниками, дезинфекционными барьерами (ковриками) места въездов (входов) на территорию объектов хозяйства, а также содержать их в рабочем состоянии;</a:t>
            </a:r>
          </a:p>
          <a:p>
            <a:endParaRPr lang="ru-RU" sz="1020" dirty="0">
              <a:latin typeface="Times New Roman" panose="02020603050405020304" pitchFamily="18" charset="0"/>
              <a:cs typeface="Times New Roman" panose="02020603050405020304" pitchFamily="18" charset="0"/>
            </a:endParaRPr>
          </a:p>
          <a:p>
            <a:pPr indent="384213" algn="just">
              <a:lnSpc>
                <a:spcPts val="1024"/>
              </a:lnSpc>
              <a:spcBef>
                <a:spcPts val="1024"/>
              </a:spcBef>
            </a:pPr>
            <a:endParaRPr lang="ru-RU" sz="1020" spc="13"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33" name="Скругленный прямоугольник 32"/>
          <p:cNvSpPr/>
          <p:nvPr/>
        </p:nvSpPr>
        <p:spPr>
          <a:xfrm>
            <a:off x="99481" y="5273858"/>
            <a:ext cx="10165331" cy="1910713"/>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ru-RU" sz="1536" dirty="0"/>
          </a:p>
        </p:txBody>
      </p:sp>
      <p:sp>
        <p:nvSpPr>
          <p:cNvPr id="34" name="Прямоугольник 33"/>
          <p:cNvSpPr/>
          <p:nvPr/>
        </p:nvSpPr>
        <p:spPr>
          <a:xfrm>
            <a:off x="92453" y="5383037"/>
            <a:ext cx="1902446" cy="1812804"/>
          </a:xfrm>
          <a:prstGeom prst="rect">
            <a:avLst/>
          </a:prstGeom>
        </p:spPr>
        <p:txBody>
          <a:bodyPr wrap="square">
            <a:spAutoFit/>
          </a:bodyPr>
          <a:lstStyle/>
          <a:p>
            <a:endParaRPr lang="ru-RU" sz="1020" b="1" spc="13" dirty="0">
              <a:solidFill>
                <a:srgbClr val="000000"/>
              </a:solidFill>
              <a:latin typeface="Times New Roman" panose="02020603050405020304" pitchFamily="18" charset="0"/>
            </a:endParaRPr>
          </a:p>
          <a:p>
            <a:r>
              <a:rPr lang="ru-RU" sz="1020" b="1" spc="13" dirty="0" err="1">
                <a:solidFill>
                  <a:srgbClr val="000000"/>
                </a:solidFill>
                <a:latin typeface="Times New Roman" panose="02020603050405020304" pitchFamily="18" charset="0"/>
              </a:rPr>
              <a:t>Ардатовская</a:t>
            </a:r>
            <a:r>
              <a:rPr lang="ru-RU" sz="1020" b="1" spc="13" dirty="0">
                <a:solidFill>
                  <a:srgbClr val="000000"/>
                </a:solidFill>
                <a:latin typeface="Times New Roman" panose="02020603050405020304" pitchFamily="18" charset="0"/>
              </a:rPr>
              <a:t> РВС</a:t>
            </a:r>
          </a:p>
          <a:p>
            <a:r>
              <a:rPr lang="ru-RU" sz="1020" spc="13" dirty="0">
                <a:solidFill>
                  <a:srgbClr val="000000"/>
                </a:solidFill>
                <a:latin typeface="Times New Roman" panose="02020603050405020304" pitchFamily="18" charset="0"/>
              </a:rPr>
              <a:t> 8(83431)3-23-24</a:t>
            </a:r>
          </a:p>
          <a:p>
            <a:r>
              <a:rPr lang="ru-RU" sz="1020" b="1" spc="13" dirty="0" err="1">
                <a:solidFill>
                  <a:srgbClr val="000000"/>
                </a:solidFill>
                <a:latin typeface="Times New Roman" panose="02020603050405020304" pitchFamily="18" charset="0"/>
              </a:rPr>
              <a:t>Атюрьевская</a:t>
            </a:r>
            <a:r>
              <a:rPr lang="ru-RU" sz="1020" b="1" spc="13" dirty="0">
                <a:solidFill>
                  <a:srgbClr val="000000"/>
                </a:solidFill>
                <a:latin typeface="Times New Roman" panose="02020603050405020304" pitchFamily="18" charset="0"/>
              </a:rPr>
              <a:t> РВС</a:t>
            </a:r>
          </a:p>
          <a:p>
            <a:r>
              <a:rPr lang="ru-RU" sz="1020" spc="13" dirty="0">
                <a:solidFill>
                  <a:srgbClr val="000000"/>
                </a:solidFill>
                <a:latin typeface="Times New Roman" panose="02020603050405020304" pitchFamily="18" charset="0"/>
              </a:rPr>
              <a:t>8(83454)2-11-86</a:t>
            </a:r>
          </a:p>
          <a:p>
            <a:r>
              <a:rPr lang="ru-RU" sz="1020" b="1" spc="13" dirty="0" err="1">
                <a:solidFill>
                  <a:srgbClr val="000000"/>
                </a:solidFill>
                <a:latin typeface="Times New Roman" panose="02020603050405020304" pitchFamily="18" charset="0"/>
              </a:rPr>
              <a:t>Атяшевская</a:t>
            </a:r>
            <a:r>
              <a:rPr lang="ru-RU" sz="1020" b="1" spc="13" dirty="0">
                <a:solidFill>
                  <a:srgbClr val="000000"/>
                </a:solidFill>
                <a:latin typeface="Times New Roman" panose="02020603050405020304" pitchFamily="18" charset="0"/>
              </a:rPr>
              <a:t> РВС </a:t>
            </a:r>
          </a:p>
          <a:p>
            <a:r>
              <a:rPr lang="ru-RU" sz="1020" spc="13" dirty="0">
                <a:solidFill>
                  <a:srgbClr val="000000"/>
                </a:solidFill>
                <a:latin typeface="Times New Roman" panose="02020603050405020304" pitchFamily="18" charset="0"/>
              </a:rPr>
              <a:t>8(83434)2-25-23</a:t>
            </a:r>
            <a:endParaRPr lang="en-US" sz="1020" spc="13" dirty="0">
              <a:solidFill>
                <a:srgbClr val="000000"/>
              </a:solidFill>
              <a:latin typeface="Times New Roman" panose="02020603050405020304" pitchFamily="18" charset="0"/>
            </a:endParaRPr>
          </a:p>
          <a:p>
            <a:r>
              <a:rPr lang="ru-RU" sz="1020" b="1" spc="13" dirty="0">
                <a:solidFill>
                  <a:srgbClr val="000000"/>
                </a:solidFill>
                <a:latin typeface="Times New Roman" panose="02020603050405020304" pitchFamily="18" charset="0"/>
                <a:cs typeface="Times New Roman" panose="02020603050405020304" pitchFamily="18" charset="0"/>
              </a:rPr>
              <a:t>Б.-</a:t>
            </a:r>
            <a:r>
              <a:rPr lang="ru-RU" sz="1020" b="1" spc="13" dirty="0" err="1">
                <a:solidFill>
                  <a:srgbClr val="000000"/>
                </a:solidFill>
                <a:latin typeface="Times New Roman" panose="02020603050405020304" pitchFamily="18" charset="0"/>
                <a:cs typeface="Times New Roman" panose="02020603050405020304" pitchFamily="18" charset="0"/>
              </a:rPr>
              <a:t>Березникая</a:t>
            </a:r>
            <a:r>
              <a:rPr lang="ru-RU" sz="1020" b="1" spc="13" dirty="0">
                <a:solidFill>
                  <a:srgbClr val="000000"/>
                </a:solidFill>
                <a:latin typeface="Times New Roman" panose="02020603050405020304" pitchFamily="18" charset="0"/>
                <a:cs typeface="Times New Roman" panose="02020603050405020304" pitchFamily="18" charset="0"/>
              </a:rPr>
              <a:t> РВС</a:t>
            </a:r>
          </a:p>
          <a:p>
            <a:r>
              <a:rPr lang="ru-RU" sz="1020" spc="13" dirty="0">
                <a:solidFill>
                  <a:srgbClr val="000000"/>
                </a:solidFill>
                <a:latin typeface="Times New Roman" panose="02020603050405020304" pitchFamily="18" charset="0"/>
                <a:cs typeface="Times New Roman" panose="02020603050405020304" pitchFamily="18" charset="0"/>
              </a:rPr>
              <a:t>8(83436)2-31-95</a:t>
            </a:r>
          </a:p>
          <a:p>
            <a:endParaRPr lang="ru-RU" sz="1000" spc="13" dirty="0">
              <a:solidFill>
                <a:srgbClr val="000000"/>
              </a:solidFill>
              <a:latin typeface="Times New Roman" panose="02020603050405020304" pitchFamily="18" charset="0"/>
            </a:endParaRPr>
          </a:p>
          <a:p>
            <a:endParaRPr lang="ru-RU" sz="1000" dirty="0"/>
          </a:p>
        </p:txBody>
      </p:sp>
      <p:sp>
        <p:nvSpPr>
          <p:cNvPr id="38" name="Прямоугольник 37"/>
          <p:cNvSpPr/>
          <p:nvPr/>
        </p:nvSpPr>
        <p:spPr>
          <a:xfrm>
            <a:off x="2788621" y="5377371"/>
            <a:ext cx="1436099" cy="2291781"/>
          </a:xfrm>
          <a:prstGeom prst="rect">
            <a:avLst/>
          </a:prstGeom>
        </p:spPr>
        <p:txBody>
          <a:bodyPr wrap="none">
            <a:spAutoFit/>
          </a:bodyPr>
          <a:lstStyle/>
          <a:p>
            <a:endParaRPr lang="ru-RU" sz="1020" b="1" spc="13" dirty="0">
              <a:solidFill>
                <a:srgbClr val="000000"/>
              </a:solidFill>
              <a:latin typeface="Times New Roman" panose="02020603050405020304" pitchFamily="18" charset="0"/>
            </a:endParaRPr>
          </a:p>
          <a:p>
            <a:r>
              <a:rPr lang="ru-RU" sz="1020" b="1" spc="13" dirty="0" err="1">
                <a:solidFill>
                  <a:srgbClr val="000000"/>
                </a:solidFill>
                <a:latin typeface="Times New Roman" panose="02020603050405020304" pitchFamily="18" charset="0"/>
              </a:rPr>
              <a:t>Инсарская</a:t>
            </a:r>
            <a:r>
              <a:rPr lang="ru-RU" sz="1020" b="1" spc="13" dirty="0">
                <a:solidFill>
                  <a:srgbClr val="000000"/>
                </a:solidFill>
                <a:latin typeface="Times New Roman" panose="02020603050405020304" pitchFamily="18" charset="0"/>
              </a:rPr>
              <a:t> РВС </a:t>
            </a:r>
          </a:p>
          <a:p>
            <a:r>
              <a:rPr lang="ru-RU" sz="1020" spc="13" dirty="0">
                <a:solidFill>
                  <a:srgbClr val="000000"/>
                </a:solidFill>
                <a:latin typeface="Times New Roman" panose="02020603050405020304" pitchFamily="18" charset="0"/>
              </a:rPr>
              <a:t>8(83449)2-12-36</a:t>
            </a:r>
            <a:endParaRPr lang="en-US" sz="1020" spc="13" dirty="0">
              <a:solidFill>
                <a:srgbClr val="000000"/>
              </a:solidFill>
              <a:latin typeface="Times New Roman" panose="02020603050405020304" pitchFamily="18" charset="0"/>
            </a:endParaRPr>
          </a:p>
          <a:p>
            <a:r>
              <a:rPr lang="ru-RU" sz="1020" b="1" dirty="0" err="1">
                <a:latin typeface="Times New Roman" panose="02020603050405020304" pitchFamily="18" charset="0"/>
                <a:cs typeface="Times New Roman" panose="02020603050405020304" pitchFamily="18" charset="0"/>
              </a:rPr>
              <a:t>Ичалковская</a:t>
            </a:r>
            <a:r>
              <a:rPr lang="ru-RU" sz="1020" b="1" dirty="0">
                <a:latin typeface="Times New Roman" panose="02020603050405020304" pitchFamily="18" charset="0"/>
                <a:cs typeface="Times New Roman" panose="02020603050405020304" pitchFamily="18" charset="0"/>
              </a:rPr>
              <a:t> РВС</a:t>
            </a:r>
          </a:p>
          <a:p>
            <a:r>
              <a:rPr lang="ru-RU" sz="1020" dirty="0">
                <a:latin typeface="Times New Roman" panose="02020603050405020304" pitchFamily="18" charset="0"/>
                <a:cs typeface="Times New Roman" panose="02020603050405020304" pitchFamily="18" charset="0"/>
              </a:rPr>
              <a:t>8(83433)2-17-25</a:t>
            </a:r>
          </a:p>
          <a:p>
            <a:r>
              <a:rPr lang="ru-RU" sz="1020" b="1" spc="13" dirty="0" err="1">
                <a:solidFill>
                  <a:srgbClr val="000000"/>
                </a:solidFill>
                <a:latin typeface="Times New Roman" panose="02020603050405020304" pitchFamily="18" charset="0"/>
              </a:rPr>
              <a:t>Кадошкинская</a:t>
            </a:r>
            <a:r>
              <a:rPr lang="ru-RU" sz="1020" b="1" spc="13" dirty="0">
                <a:solidFill>
                  <a:srgbClr val="000000"/>
                </a:solidFill>
                <a:latin typeface="Times New Roman" panose="02020603050405020304" pitchFamily="18" charset="0"/>
              </a:rPr>
              <a:t> РВС </a:t>
            </a:r>
          </a:p>
          <a:p>
            <a:r>
              <a:rPr lang="ru-RU" sz="1020" spc="13" dirty="0">
                <a:solidFill>
                  <a:srgbClr val="000000"/>
                </a:solidFill>
                <a:latin typeface="Times New Roman" panose="02020603050405020304" pitchFamily="18" charset="0"/>
              </a:rPr>
              <a:t>8(83448)2-34-17</a:t>
            </a:r>
          </a:p>
          <a:p>
            <a:r>
              <a:rPr lang="ru-RU" sz="1020" b="1" spc="13" dirty="0" err="1">
                <a:solidFill>
                  <a:srgbClr val="000000"/>
                </a:solidFill>
                <a:latin typeface="Times New Roman" panose="02020603050405020304" pitchFamily="18" charset="0"/>
                <a:cs typeface="Times New Roman" panose="02020603050405020304" pitchFamily="18" charset="0"/>
              </a:rPr>
              <a:t>Ковылкинская</a:t>
            </a:r>
            <a:r>
              <a:rPr lang="ru-RU" sz="1020" b="1" spc="13" dirty="0">
                <a:solidFill>
                  <a:srgbClr val="000000"/>
                </a:solidFill>
                <a:latin typeface="Times New Roman" panose="02020603050405020304" pitchFamily="18" charset="0"/>
                <a:cs typeface="Times New Roman" panose="02020603050405020304" pitchFamily="18" charset="0"/>
              </a:rPr>
              <a:t> РВС</a:t>
            </a:r>
          </a:p>
          <a:p>
            <a:r>
              <a:rPr lang="ru-RU" sz="1020" spc="13" dirty="0">
                <a:solidFill>
                  <a:srgbClr val="000000"/>
                </a:solidFill>
                <a:latin typeface="Times New Roman" panose="02020603050405020304" pitchFamily="18" charset="0"/>
                <a:cs typeface="Times New Roman" panose="02020603050405020304" pitchFamily="18" charset="0"/>
              </a:rPr>
              <a:t>8(83453)2-19-97</a:t>
            </a: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en-US"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35" name="Прямоугольник 34"/>
          <p:cNvSpPr/>
          <p:nvPr/>
        </p:nvSpPr>
        <p:spPr>
          <a:xfrm>
            <a:off x="1313701" y="5382603"/>
            <a:ext cx="1635063" cy="3079817"/>
          </a:xfrm>
          <a:prstGeom prst="rect">
            <a:avLst/>
          </a:prstGeom>
        </p:spPr>
        <p:txBody>
          <a:bodyPr wrap="none">
            <a:spAutoFit/>
          </a:bodyPr>
          <a:lstStyle/>
          <a:p>
            <a:endParaRPr lang="ru-RU" sz="1020" b="1" spc="13" dirty="0">
              <a:solidFill>
                <a:srgbClr val="000000"/>
              </a:solidFill>
              <a:latin typeface="Times New Roman" panose="02020603050405020304" pitchFamily="18" charset="0"/>
            </a:endParaRPr>
          </a:p>
          <a:p>
            <a:r>
              <a:rPr lang="ru-RU" sz="1020" b="1" spc="13" dirty="0">
                <a:solidFill>
                  <a:srgbClr val="000000"/>
                </a:solidFill>
                <a:latin typeface="Times New Roman" panose="02020603050405020304" pitchFamily="18" charset="0"/>
                <a:cs typeface="Times New Roman" panose="02020603050405020304" pitchFamily="18" charset="0"/>
              </a:rPr>
              <a:t>Б.-</a:t>
            </a:r>
            <a:r>
              <a:rPr lang="ru-RU" sz="1020" b="1" spc="13" dirty="0" err="1">
                <a:solidFill>
                  <a:srgbClr val="000000"/>
                </a:solidFill>
                <a:latin typeface="Times New Roman" panose="02020603050405020304" pitchFamily="18" charset="0"/>
                <a:cs typeface="Times New Roman" panose="02020603050405020304" pitchFamily="18" charset="0"/>
              </a:rPr>
              <a:t>Игнатовская</a:t>
            </a:r>
            <a:r>
              <a:rPr lang="ru-RU" sz="1020" b="1" spc="13" dirty="0">
                <a:solidFill>
                  <a:srgbClr val="000000"/>
                </a:solidFill>
                <a:latin typeface="Times New Roman" panose="02020603050405020304" pitchFamily="18" charset="0"/>
                <a:cs typeface="Times New Roman" panose="02020603050405020304" pitchFamily="18" charset="0"/>
              </a:rPr>
              <a:t> РВС</a:t>
            </a:r>
          </a:p>
          <a:p>
            <a:r>
              <a:rPr lang="ru-RU" sz="1020" spc="13" dirty="0">
                <a:solidFill>
                  <a:srgbClr val="000000"/>
                </a:solidFill>
                <a:latin typeface="Times New Roman" panose="02020603050405020304" pitchFamily="18" charset="0"/>
                <a:cs typeface="Times New Roman" panose="02020603050405020304" pitchFamily="18" charset="0"/>
              </a:rPr>
              <a:t>8(83442)2-12-45</a:t>
            </a:r>
          </a:p>
          <a:p>
            <a:r>
              <a:rPr lang="ru-RU" sz="1020" b="1" spc="13" dirty="0" err="1">
                <a:solidFill>
                  <a:srgbClr val="000000"/>
                </a:solidFill>
                <a:latin typeface="Times New Roman" panose="02020603050405020304" pitchFamily="18" charset="0"/>
              </a:rPr>
              <a:t>Дубёнская</a:t>
            </a:r>
            <a:r>
              <a:rPr lang="ru-RU" sz="1020" b="1" spc="13" dirty="0">
                <a:solidFill>
                  <a:srgbClr val="000000"/>
                </a:solidFill>
                <a:latin typeface="Times New Roman" panose="02020603050405020304" pitchFamily="18" charset="0"/>
              </a:rPr>
              <a:t> РВС </a:t>
            </a:r>
          </a:p>
          <a:p>
            <a:r>
              <a:rPr lang="ru-RU" sz="1020" spc="13" dirty="0">
                <a:solidFill>
                  <a:srgbClr val="000000"/>
                </a:solidFill>
                <a:latin typeface="Times New Roman" panose="02020603050405020304" pitchFamily="18" charset="0"/>
              </a:rPr>
              <a:t>8(83447)2-12-72</a:t>
            </a:r>
            <a:endParaRPr lang="en-US" sz="1020" spc="13" dirty="0">
              <a:solidFill>
                <a:srgbClr val="000000"/>
              </a:solidFill>
              <a:latin typeface="Times New Roman" panose="02020603050405020304" pitchFamily="18" charset="0"/>
            </a:endParaRPr>
          </a:p>
          <a:p>
            <a:r>
              <a:rPr lang="ru-RU" sz="1020" b="1" spc="13" dirty="0" err="1">
                <a:solidFill>
                  <a:srgbClr val="000000"/>
                </a:solidFill>
                <a:latin typeface="Times New Roman" panose="02020603050405020304" pitchFamily="18" charset="0"/>
              </a:rPr>
              <a:t>Ельниковская</a:t>
            </a:r>
            <a:r>
              <a:rPr lang="ru-RU" sz="1020" b="1" spc="13" dirty="0">
                <a:solidFill>
                  <a:srgbClr val="000000"/>
                </a:solidFill>
                <a:latin typeface="Times New Roman" panose="02020603050405020304" pitchFamily="18" charset="0"/>
              </a:rPr>
              <a:t> РВС </a:t>
            </a:r>
          </a:p>
          <a:p>
            <a:r>
              <a:rPr lang="ru-RU" sz="1020" spc="13" dirty="0">
                <a:solidFill>
                  <a:srgbClr val="000000"/>
                </a:solidFill>
                <a:latin typeface="Times New Roman" panose="02020603050405020304" pitchFamily="18" charset="0"/>
              </a:rPr>
              <a:t>8(83444)2-60-14</a:t>
            </a:r>
          </a:p>
          <a:p>
            <a:r>
              <a:rPr lang="ru-RU" sz="1020" b="1" spc="13" dirty="0" err="1">
                <a:solidFill>
                  <a:srgbClr val="000000"/>
                </a:solidFill>
                <a:latin typeface="Times New Roman" panose="02020603050405020304" pitchFamily="18" charset="0"/>
              </a:rPr>
              <a:t>Зубово</a:t>
            </a:r>
            <a:r>
              <a:rPr lang="ru-RU" sz="1020" b="1" spc="13" dirty="0">
                <a:solidFill>
                  <a:srgbClr val="000000"/>
                </a:solidFill>
                <a:latin typeface="Times New Roman" panose="02020603050405020304" pitchFamily="18" charset="0"/>
              </a:rPr>
              <a:t>–Полянская РВС</a:t>
            </a:r>
          </a:p>
          <a:p>
            <a:r>
              <a:rPr lang="ru-RU" sz="1020" spc="13" dirty="0">
                <a:solidFill>
                  <a:srgbClr val="000000"/>
                </a:solidFill>
                <a:latin typeface="Times New Roman" panose="02020603050405020304" pitchFamily="18" charset="0"/>
              </a:rPr>
              <a:t> 8(83458)2-24-92</a:t>
            </a:r>
          </a:p>
          <a:p>
            <a:endParaRPr lang="ru-RU" sz="1020" spc="13" dirty="0">
              <a:solidFill>
                <a:srgbClr val="000000"/>
              </a:solidFill>
              <a:latin typeface="Times New Roman" panose="02020603050405020304" pitchFamily="18" charset="0"/>
            </a:endParaRPr>
          </a:p>
          <a:p>
            <a:pPr algn="ctr"/>
            <a:endParaRPr lang="en-US" sz="1020"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r>
              <a:rPr lang="ru-RU" sz="1024" spc="13" dirty="0">
                <a:solidFill>
                  <a:srgbClr val="000000"/>
                </a:solidFill>
                <a:latin typeface="Times New Roman" panose="02020603050405020304" pitchFamily="18" charset="0"/>
              </a:rPr>
              <a:t>  </a:t>
            </a:r>
          </a:p>
        </p:txBody>
      </p:sp>
      <p:sp>
        <p:nvSpPr>
          <p:cNvPr id="40" name="Прямоугольник 39"/>
          <p:cNvSpPr/>
          <p:nvPr/>
        </p:nvSpPr>
        <p:spPr>
          <a:xfrm>
            <a:off x="4068026" y="5369715"/>
            <a:ext cx="1624145" cy="3076611"/>
          </a:xfrm>
          <a:prstGeom prst="rect">
            <a:avLst/>
          </a:prstGeom>
        </p:spPr>
        <p:txBody>
          <a:bodyPr wrap="square">
            <a:spAutoFit/>
          </a:bodyPr>
          <a:lstStyle/>
          <a:p>
            <a:endParaRPr lang="ru-RU" sz="1020" b="1" spc="13" dirty="0">
              <a:solidFill>
                <a:srgbClr val="000000"/>
              </a:solidFill>
              <a:latin typeface="Times New Roman" panose="02020603050405020304" pitchFamily="18" charset="0"/>
              <a:cs typeface="Times New Roman" panose="02020603050405020304" pitchFamily="18" charset="0"/>
            </a:endParaRPr>
          </a:p>
          <a:p>
            <a:r>
              <a:rPr lang="ru-RU" sz="1020" b="1" spc="13" dirty="0" err="1">
                <a:solidFill>
                  <a:srgbClr val="000000"/>
                </a:solidFill>
                <a:latin typeface="Times New Roman" panose="02020603050405020304" pitchFamily="18" charset="0"/>
              </a:rPr>
              <a:t>Кочкуроваская</a:t>
            </a:r>
            <a:r>
              <a:rPr lang="ru-RU" sz="1020" b="1" spc="13" dirty="0">
                <a:solidFill>
                  <a:srgbClr val="000000"/>
                </a:solidFill>
                <a:latin typeface="Times New Roman" panose="02020603050405020304" pitchFamily="18" charset="0"/>
              </a:rPr>
              <a:t> РВС </a:t>
            </a:r>
          </a:p>
          <a:p>
            <a:r>
              <a:rPr lang="ru-RU" sz="1020" dirty="0">
                <a:latin typeface="Times New Roman" panose="02020603050405020304" pitchFamily="18" charset="0"/>
                <a:cs typeface="Times New Roman" panose="02020603050405020304" pitchFamily="18" charset="0"/>
              </a:rPr>
              <a:t>8(83439)2-18-24</a:t>
            </a:r>
            <a:endParaRPr lang="en-US" sz="1020" dirty="0">
              <a:latin typeface="Times New Roman" panose="02020603050405020304" pitchFamily="18" charset="0"/>
              <a:cs typeface="Times New Roman" panose="02020603050405020304" pitchFamily="18" charset="0"/>
            </a:endParaRPr>
          </a:p>
          <a:p>
            <a:r>
              <a:rPr lang="ru-RU" sz="1020" b="1" spc="13" dirty="0" err="1">
                <a:solidFill>
                  <a:srgbClr val="000000"/>
                </a:solidFill>
                <a:latin typeface="Times New Roman" panose="02020603050405020304" pitchFamily="18" charset="0"/>
                <a:cs typeface="Times New Roman" panose="02020603050405020304" pitchFamily="18" charset="0"/>
              </a:rPr>
              <a:t>Краснослободская</a:t>
            </a:r>
            <a:r>
              <a:rPr lang="ru-RU" sz="1020" b="1" spc="13" dirty="0">
                <a:solidFill>
                  <a:srgbClr val="000000"/>
                </a:solidFill>
                <a:latin typeface="Times New Roman" panose="02020603050405020304" pitchFamily="18" charset="0"/>
                <a:cs typeface="Times New Roman" panose="02020603050405020304" pitchFamily="18" charset="0"/>
              </a:rPr>
              <a:t> </a:t>
            </a:r>
            <a:r>
              <a:rPr lang="ru-RU" sz="1020" b="1" spc="13" dirty="0">
                <a:solidFill>
                  <a:srgbClr val="000000"/>
                </a:solidFill>
                <a:latin typeface="Times New Roman" panose="02020603050405020304" pitchFamily="18" charset="0"/>
              </a:rPr>
              <a:t>РВС </a:t>
            </a:r>
          </a:p>
          <a:p>
            <a:r>
              <a:rPr lang="ru-RU" sz="1020" spc="13" dirty="0">
                <a:solidFill>
                  <a:srgbClr val="000000"/>
                </a:solidFill>
                <a:latin typeface="Times New Roman" panose="02020603050405020304" pitchFamily="18" charset="0"/>
                <a:cs typeface="Times New Roman" panose="02020603050405020304" pitchFamily="18" charset="0"/>
              </a:rPr>
              <a:t>8(83443)3-00-68</a:t>
            </a:r>
          </a:p>
          <a:p>
            <a:r>
              <a:rPr lang="ru-RU" sz="1020" b="1" dirty="0" err="1">
                <a:latin typeface="Times New Roman" panose="02020603050405020304" pitchFamily="18" charset="0"/>
                <a:cs typeface="Times New Roman" panose="02020603050405020304" pitchFamily="18" charset="0"/>
              </a:rPr>
              <a:t>Лямбирская</a:t>
            </a:r>
            <a:r>
              <a:rPr lang="ru-RU" sz="1020" b="1" dirty="0">
                <a:latin typeface="Times New Roman" panose="02020603050405020304" pitchFamily="18" charset="0"/>
                <a:cs typeface="Times New Roman" panose="02020603050405020304" pitchFamily="18" charset="0"/>
              </a:rPr>
              <a:t> РВС</a:t>
            </a:r>
          </a:p>
          <a:p>
            <a:r>
              <a:rPr lang="ru-RU" sz="1020" dirty="0">
                <a:latin typeface="Times New Roman" panose="02020603050405020304" pitchFamily="18" charset="0"/>
                <a:cs typeface="Times New Roman" panose="02020603050405020304" pitchFamily="18" charset="0"/>
              </a:rPr>
              <a:t> 8(83441)2-11-11</a:t>
            </a:r>
          </a:p>
          <a:p>
            <a:r>
              <a:rPr lang="ru-RU" sz="1020" b="1" spc="13" dirty="0">
                <a:solidFill>
                  <a:srgbClr val="000000"/>
                </a:solidFill>
                <a:latin typeface="Times New Roman" panose="02020603050405020304" pitchFamily="18" charset="0"/>
                <a:cs typeface="Times New Roman" panose="02020603050405020304" pitchFamily="18" charset="0"/>
              </a:rPr>
              <a:t>Ромодановская </a:t>
            </a:r>
            <a:r>
              <a:rPr lang="ru-RU" sz="1020" b="1" spc="13" dirty="0">
                <a:solidFill>
                  <a:srgbClr val="000000"/>
                </a:solidFill>
                <a:latin typeface="Times New Roman" panose="02020603050405020304" pitchFamily="18" charset="0"/>
              </a:rPr>
              <a:t>РВС </a:t>
            </a:r>
          </a:p>
          <a:p>
            <a:r>
              <a:rPr lang="ru-RU" sz="1020" spc="13" dirty="0">
                <a:solidFill>
                  <a:srgbClr val="000000"/>
                </a:solidFill>
                <a:latin typeface="Times New Roman" panose="02020603050405020304" pitchFamily="18" charset="0"/>
                <a:cs typeface="Times New Roman" panose="02020603050405020304" pitchFamily="18" charset="0"/>
              </a:rPr>
              <a:t>8(83438)2-15-35</a:t>
            </a: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b="1"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41" name="Прямоугольник 40"/>
          <p:cNvSpPr/>
          <p:nvPr/>
        </p:nvSpPr>
        <p:spPr>
          <a:xfrm>
            <a:off x="7119878" y="5380849"/>
            <a:ext cx="3244414" cy="1505027"/>
          </a:xfrm>
          <a:prstGeom prst="rect">
            <a:avLst/>
          </a:prstGeom>
        </p:spPr>
        <p:txBody>
          <a:bodyPr wrap="none">
            <a:spAutoFit/>
          </a:bodyPr>
          <a:lstStyle/>
          <a:p>
            <a:endParaRPr lang="ru-RU" sz="1020" b="1" spc="13" dirty="0">
              <a:solidFill>
                <a:srgbClr val="000000"/>
              </a:solidFill>
              <a:latin typeface="Times New Roman" panose="02020603050405020304" pitchFamily="18" charset="0"/>
              <a:cs typeface="Times New Roman" panose="02020603050405020304" pitchFamily="18" charset="0"/>
            </a:endParaRPr>
          </a:p>
          <a:p>
            <a:r>
              <a:rPr lang="ru-RU" sz="1020" b="1" dirty="0" err="1">
                <a:latin typeface="Times New Roman" panose="02020603050405020304" pitchFamily="18" charset="0"/>
                <a:cs typeface="Times New Roman" panose="02020603050405020304" pitchFamily="18" charset="0"/>
              </a:rPr>
              <a:t>Торбеевская</a:t>
            </a:r>
            <a:r>
              <a:rPr lang="ru-RU" sz="1020" b="1" dirty="0">
                <a:latin typeface="Times New Roman" panose="02020603050405020304" pitchFamily="18" charset="0"/>
                <a:cs typeface="Times New Roman" panose="02020603050405020304" pitchFamily="18" charset="0"/>
              </a:rPr>
              <a:t> РВС</a:t>
            </a:r>
          </a:p>
          <a:p>
            <a:r>
              <a:rPr lang="ru-RU" sz="1020" dirty="0">
                <a:latin typeface="Times New Roman" panose="02020603050405020304" pitchFamily="18" charset="0"/>
                <a:cs typeface="Times New Roman" panose="02020603050405020304" pitchFamily="18" charset="0"/>
              </a:rPr>
              <a:t>8(83456)2-12-39</a:t>
            </a:r>
          </a:p>
          <a:p>
            <a:r>
              <a:rPr lang="ru-RU" sz="1020" b="1" spc="13" dirty="0" err="1">
                <a:solidFill>
                  <a:srgbClr val="000000"/>
                </a:solidFill>
                <a:latin typeface="Times New Roman" panose="02020603050405020304" pitchFamily="18" charset="0"/>
                <a:cs typeface="Times New Roman" panose="02020603050405020304" pitchFamily="18" charset="0"/>
              </a:rPr>
              <a:t>Чамзинская</a:t>
            </a:r>
            <a:r>
              <a:rPr lang="ru-RU" sz="1020" b="1" spc="13" dirty="0">
                <a:solidFill>
                  <a:srgbClr val="000000"/>
                </a:solidFill>
                <a:latin typeface="Times New Roman" panose="02020603050405020304" pitchFamily="18" charset="0"/>
                <a:cs typeface="Times New Roman" panose="02020603050405020304" pitchFamily="18" charset="0"/>
              </a:rPr>
              <a:t> РВС</a:t>
            </a:r>
          </a:p>
          <a:p>
            <a:r>
              <a:rPr lang="ru-RU" sz="1020" spc="13" dirty="0">
                <a:solidFill>
                  <a:srgbClr val="000000"/>
                </a:solidFill>
                <a:latin typeface="Times New Roman" panose="02020603050405020304" pitchFamily="18" charset="0"/>
                <a:cs typeface="Times New Roman" panose="02020603050405020304" pitchFamily="18" charset="0"/>
              </a:rPr>
              <a:t>8(83437)2-14-91</a:t>
            </a:r>
          </a:p>
          <a:p>
            <a:r>
              <a:rPr lang="ru-RU" sz="1020" b="1" spc="13" dirty="0">
                <a:solidFill>
                  <a:srgbClr val="000000"/>
                </a:solidFill>
                <a:latin typeface="Times New Roman" panose="02020603050405020304" pitchFamily="18" charset="0"/>
                <a:cs typeface="Times New Roman" panose="02020603050405020304" pitchFamily="18" charset="0"/>
              </a:rPr>
              <a:t>ГБУ Мордовская РСББЖ</a:t>
            </a:r>
          </a:p>
          <a:p>
            <a:r>
              <a:rPr lang="ru-RU" sz="1020" spc="13" dirty="0">
                <a:solidFill>
                  <a:srgbClr val="000000"/>
                </a:solidFill>
                <a:latin typeface="Times New Roman" panose="02020603050405020304" pitchFamily="18" charset="0"/>
                <a:cs typeface="Times New Roman" panose="02020603050405020304" pitchFamily="18" charset="0"/>
              </a:rPr>
              <a:t>8 (</a:t>
            </a:r>
            <a:r>
              <a:rPr lang="en-US" sz="1020" spc="13" dirty="0">
                <a:solidFill>
                  <a:srgbClr val="000000"/>
                </a:solidFill>
                <a:latin typeface="Times New Roman" panose="02020603050405020304" pitchFamily="18" charset="0"/>
                <a:cs typeface="Times New Roman" panose="02020603050405020304" pitchFamily="18" charset="0"/>
              </a:rPr>
              <a:t>8</a:t>
            </a:r>
            <a:r>
              <a:rPr lang="ru-RU" sz="1020" spc="13" dirty="0">
                <a:solidFill>
                  <a:srgbClr val="000000"/>
                </a:solidFill>
                <a:latin typeface="Times New Roman" panose="02020603050405020304" pitchFamily="18" charset="0"/>
                <a:cs typeface="Times New Roman" panose="02020603050405020304" pitchFamily="18" charset="0"/>
              </a:rPr>
              <a:t>342)39-25-81, 39-25-61</a:t>
            </a:r>
          </a:p>
          <a:p>
            <a:r>
              <a:rPr lang="ru-RU" sz="1020" b="1" spc="13" dirty="0">
                <a:solidFill>
                  <a:srgbClr val="000000"/>
                </a:solidFill>
                <a:latin typeface="Times New Roman" panose="02020603050405020304" pitchFamily="18" charset="0"/>
                <a:cs typeface="Times New Roman" panose="02020603050405020304" pitchFamily="18" charset="0"/>
              </a:rPr>
              <a:t>ГБУ Мордовская Республиканская ветеринарная </a:t>
            </a:r>
          </a:p>
          <a:p>
            <a:r>
              <a:rPr lang="ru-RU" sz="1020" b="1" spc="13" dirty="0">
                <a:solidFill>
                  <a:srgbClr val="000000"/>
                </a:solidFill>
                <a:latin typeface="Times New Roman" panose="02020603050405020304" pitchFamily="18" charset="0"/>
                <a:cs typeface="Times New Roman" panose="02020603050405020304" pitchFamily="18" charset="0"/>
              </a:rPr>
              <a:t>лаборатория</a:t>
            </a:r>
            <a:r>
              <a:rPr lang="ru-RU" sz="1020" spc="13" dirty="0">
                <a:solidFill>
                  <a:srgbClr val="000000"/>
                </a:solidFill>
                <a:latin typeface="Times New Roman" panose="02020603050405020304" pitchFamily="18" charset="0"/>
                <a:cs typeface="Times New Roman" panose="02020603050405020304" pitchFamily="18" charset="0"/>
              </a:rPr>
              <a:t> 8 (</a:t>
            </a:r>
            <a:r>
              <a:rPr lang="en-US" sz="1020" spc="13" dirty="0">
                <a:solidFill>
                  <a:srgbClr val="000000"/>
                </a:solidFill>
                <a:latin typeface="Times New Roman" panose="02020603050405020304" pitchFamily="18" charset="0"/>
                <a:cs typeface="Times New Roman" panose="02020603050405020304" pitchFamily="18" charset="0"/>
              </a:rPr>
              <a:t>8</a:t>
            </a:r>
            <a:r>
              <a:rPr lang="ru-RU" sz="1020" spc="13" dirty="0">
                <a:solidFill>
                  <a:srgbClr val="000000"/>
                </a:solidFill>
                <a:latin typeface="Times New Roman" panose="02020603050405020304" pitchFamily="18" charset="0"/>
                <a:cs typeface="Times New Roman" panose="02020603050405020304" pitchFamily="18" charset="0"/>
              </a:rPr>
              <a:t>342) 29-31-33</a:t>
            </a:r>
          </a:p>
        </p:txBody>
      </p:sp>
      <p:sp>
        <p:nvSpPr>
          <p:cNvPr id="2" name="Прямоугольник 1"/>
          <p:cNvSpPr/>
          <p:nvPr/>
        </p:nvSpPr>
        <p:spPr>
          <a:xfrm>
            <a:off x="-199970" y="-97460"/>
            <a:ext cx="10871200" cy="384721"/>
          </a:xfrm>
          <a:prstGeom prst="rect">
            <a:avLst/>
          </a:prstGeom>
        </p:spPr>
        <p:txBody>
          <a:bodyPr wrap="square">
            <a:spAutoFit/>
          </a:bodyPr>
          <a:lstStyle/>
          <a:p>
            <a:pPr algn="ctr"/>
            <a:r>
              <a:rPr lang="ru-RU" sz="1900" b="1" spc="13" dirty="0">
                <a:solidFill>
                  <a:schemeClr val="accent1"/>
                </a:solidFill>
                <a:latin typeface="Times New Roman" panose="02020603050405020304" pitchFamily="18" charset="0"/>
                <a:ea typeface="Times New Roman" panose="02020603050405020304" pitchFamily="18" charset="0"/>
              </a:rPr>
              <a:t>Республиканская ветеринарная служба Республики Мордовия</a:t>
            </a:r>
            <a:endParaRPr lang="ru-RU" sz="1600" b="1" spc="13" dirty="0">
              <a:solidFill>
                <a:srgbClr val="FF0000"/>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0" y="1698048"/>
            <a:ext cx="5200649" cy="230832"/>
          </a:xfrm>
          <a:prstGeom prst="rect">
            <a:avLst/>
          </a:prstGeom>
        </p:spPr>
        <p:txBody>
          <a:bodyPr wrap="square">
            <a:spAutoFit/>
          </a:bodyPr>
          <a:lstStyle/>
          <a:p>
            <a:pPr algn="just"/>
            <a:r>
              <a:rPr lang="ru-RU" sz="900" dirty="0">
                <a:latin typeface="Times New Roman" panose="02020603050405020304" pitchFamily="18" charset="0"/>
                <a:cs typeface="Times New Roman" panose="02020603050405020304" pitchFamily="18" charset="0"/>
              </a:rPr>
              <a:t>.</a:t>
            </a:r>
          </a:p>
        </p:txBody>
      </p:sp>
      <p:sp>
        <p:nvSpPr>
          <p:cNvPr id="9" name="Прямоугольник 8"/>
          <p:cNvSpPr/>
          <p:nvPr/>
        </p:nvSpPr>
        <p:spPr>
          <a:xfrm>
            <a:off x="34980" y="2648698"/>
            <a:ext cx="5200650" cy="249299"/>
          </a:xfrm>
          <a:prstGeom prst="rect">
            <a:avLst/>
          </a:prstGeom>
        </p:spPr>
        <p:txBody>
          <a:bodyPr wrap="square">
            <a:spAutoFit/>
          </a:bodyPr>
          <a:lstStyle/>
          <a:p>
            <a:pPr algn="just"/>
            <a:r>
              <a:rPr lang="ru-RU" sz="1020" dirty="0">
                <a:latin typeface="Times New Roman" panose="02020603050405020304" pitchFamily="18" charset="0"/>
                <a:cs typeface="Times New Roman" panose="02020603050405020304" pitchFamily="18" charset="0"/>
              </a:rPr>
              <a:t>.</a:t>
            </a:r>
            <a:endParaRPr lang="ru-RU" sz="1020" dirty="0"/>
          </a:p>
        </p:txBody>
      </p:sp>
      <p:sp>
        <p:nvSpPr>
          <p:cNvPr id="24" name="TextBox 23"/>
          <p:cNvSpPr txBox="1"/>
          <p:nvPr/>
        </p:nvSpPr>
        <p:spPr>
          <a:xfrm>
            <a:off x="99481" y="3942591"/>
            <a:ext cx="4780620" cy="215444"/>
          </a:xfrm>
          <a:prstGeom prst="rect">
            <a:avLst/>
          </a:prstGeom>
          <a:noFill/>
        </p:spPr>
        <p:txBody>
          <a:bodyPr wrap="square" rtlCol="0">
            <a:spAutoFit/>
          </a:bodyPr>
          <a:lstStyle/>
          <a:p>
            <a:r>
              <a:rPr lang="ru-RU" sz="800" dirty="0">
                <a:latin typeface="Times New Roman" panose="02020603050405020304" pitchFamily="18" charset="0"/>
                <a:cs typeface="Times New Roman" panose="02020603050405020304" pitchFamily="18" charset="0"/>
              </a:rPr>
              <a:t>. </a:t>
            </a:r>
          </a:p>
        </p:txBody>
      </p:sp>
      <p:sp>
        <p:nvSpPr>
          <p:cNvPr id="25" name="Прямоугольник 24"/>
          <p:cNvSpPr/>
          <p:nvPr/>
        </p:nvSpPr>
        <p:spPr>
          <a:xfrm>
            <a:off x="5200648" y="596836"/>
            <a:ext cx="4958210" cy="4715137"/>
          </a:xfrm>
          <a:prstGeom prst="rect">
            <a:avLst/>
          </a:prstGeom>
        </p:spPr>
        <p:txBody>
          <a:bodyPr wrap="square">
            <a:spAutoFit/>
          </a:bodyPr>
          <a:lstStyle/>
          <a:p>
            <a:endParaRPr lang="ru-RU" sz="900" b="1" dirty="0">
              <a:solidFill>
                <a:srgbClr val="FF0000"/>
              </a:solidFill>
              <a:latin typeface="Times New Roman" panose="02020603050405020304" pitchFamily="18" charset="0"/>
              <a:cs typeface="Times New Roman" panose="02020603050405020304" pitchFamily="18" charset="0"/>
            </a:endParaRPr>
          </a:p>
          <a:p>
            <a:r>
              <a:rPr lang="ru-RU" sz="1020" dirty="0">
                <a:latin typeface="Times New Roman" panose="02020603050405020304" pitchFamily="18" charset="0"/>
                <a:cs typeface="Times New Roman" panose="02020603050405020304" pitchFamily="18" charset="0"/>
              </a:rPr>
              <a:t>5. Обеспечить регулярное проведение дезинфекции мест содержания животных, хранения и приготовления кормов, а также транспортных средств; </a:t>
            </a:r>
          </a:p>
          <a:p>
            <a:r>
              <a:rPr lang="ru-RU" sz="1020" dirty="0">
                <a:latin typeface="Times New Roman" panose="02020603050405020304" pitchFamily="18" charset="0"/>
                <a:cs typeface="Times New Roman" panose="02020603050405020304" pitchFamily="18" charset="0"/>
              </a:rPr>
              <a:t>6. Систематически проводить дератизацию и дезинсекцию животноводческих помещений и складов для хранения кормов;</a:t>
            </a:r>
          </a:p>
          <a:p>
            <a:r>
              <a:rPr lang="ru-RU" sz="1020" dirty="0">
                <a:latin typeface="Times New Roman" panose="02020603050405020304" pitchFamily="18" charset="0"/>
                <a:cs typeface="Times New Roman" panose="02020603050405020304" pitchFamily="18" charset="0"/>
              </a:rPr>
              <a:t>7. Обеспечить проведении убоя в аттестованных  пунктах с </a:t>
            </a:r>
            <a:r>
              <a:rPr lang="ru-RU" sz="1020" dirty="0" err="1">
                <a:latin typeface="Times New Roman" panose="02020603050405020304" pitchFamily="18" charset="0"/>
                <a:cs typeface="Times New Roman" panose="02020603050405020304" pitchFamily="18" charset="0"/>
              </a:rPr>
              <a:t>предубойным</a:t>
            </a:r>
            <a:r>
              <a:rPr lang="ru-RU" sz="1020" dirty="0">
                <a:latin typeface="Times New Roman" panose="02020603050405020304" pitchFamily="18" charset="0"/>
                <a:cs typeface="Times New Roman" panose="02020603050405020304" pitchFamily="18" charset="0"/>
              </a:rPr>
              <a:t> осмотром животного ветеринарным специалистом. Обеспечить проведение ветеринарно-санитарной экспертизы мяса и продуктов убоя ветеринарным специалистом.</a:t>
            </a:r>
          </a:p>
          <a:p>
            <a:r>
              <a:rPr lang="ru-RU" sz="1020" dirty="0">
                <a:latin typeface="Times New Roman" panose="02020603050405020304" pitchFamily="18" charset="0"/>
                <a:cs typeface="Times New Roman" panose="02020603050405020304" pitchFamily="18" charset="0"/>
              </a:rPr>
              <a:t> </a:t>
            </a:r>
          </a:p>
          <a:p>
            <a:r>
              <a:rPr lang="ru-RU" sz="1020" b="1" dirty="0">
                <a:latin typeface="Times New Roman" panose="02020603050405020304" pitchFamily="18" charset="0"/>
                <a:cs typeface="Times New Roman" panose="02020603050405020304" pitchFamily="18" charset="0"/>
              </a:rPr>
              <a:t>МЕРОПРИЯТИЯ ПРИ ПОДОЗРЕНИИ НА ЗАБОЛЕВАНИЕ ЖИВОТНЫХ ЯЩУРОМ</a:t>
            </a:r>
          </a:p>
          <a:p>
            <a:r>
              <a:rPr lang="ru-RU" sz="1020" dirty="0">
                <a:latin typeface="Times New Roman" panose="02020603050405020304" pitchFamily="18" charset="0"/>
                <a:cs typeface="Times New Roman" panose="02020603050405020304" pitchFamily="18" charset="0"/>
              </a:rPr>
              <a:t>При возникновении подозрения на заболевание животных ящуром руководитель хозяйства (владелец животного) и ветеринарный специалист, обслуживающий хозяйство (</a:t>
            </a:r>
            <a:r>
              <a:rPr lang="ru-RU" sz="1020" dirty="0" err="1">
                <a:latin typeface="Times New Roman" panose="02020603050405020304" pitchFamily="18" charset="0"/>
                <a:cs typeface="Times New Roman" panose="02020603050405020304" pitchFamily="18" charset="0"/>
              </a:rPr>
              <a:t>населенный</a:t>
            </a:r>
            <a:r>
              <a:rPr lang="ru-RU" sz="1020" dirty="0">
                <a:latin typeface="Times New Roman" panose="02020603050405020304" pitchFamily="18" charset="0"/>
                <a:cs typeface="Times New Roman" panose="02020603050405020304" pitchFamily="18" charset="0"/>
              </a:rPr>
              <a:t> пункт), обязаны немедленно сообщить о возникшем подозрении специалистам государственной ветеринарной службы и до их прибытия в хозяйство (</a:t>
            </a:r>
            <a:r>
              <a:rPr lang="ru-RU" sz="1020" dirty="0" err="1">
                <a:latin typeface="Times New Roman" panose="02020603050405020304" pitchFamily="18" charset="0"/>
                <a:cs typeface="Times New Roman" panose="02020603050405020304" pitchFamily="18" charset="0"/>
              </a:rPr>
              <a:t>населенный</a:t>
            </a:r>
            <a:r>
              <a:rPr lang="ru-RU" sz="1020" dirty="0">
                <a:latin typeface="Times New Roman" panose="02020603050405020304" pitchFamily="18" charset="0"/>
                <a:cs typeface="Times New Roman" panose="02020603050405020304" pitchFamily="18" charset="0"/>
              </a:rPr>
              <a:t> пункт):</a:t>
            </a:r>
          </a:p>
          <a:p>
            <a:r>
              <a:rPr lang="ru-RU" sz="1020" dirty="0">
                <a:latin typeface="Times New Roman" panose="02020603050405020304" pitchFamily="18" charset="0"/>
                <a:cs typeface="Times New Roman" panose="02020603050405020304" pitchFamily="18" charset="0"/>
              </a:rPr>
              <a:t>- изолировать больных и подозрительных по заболеванию животных в том же помещении, в котором они находились;</a:t>
            </a:r>
          </a:p>
          <a:p>
            <a:r>
              <a:rPr lang="ru-RU" sz="1020" dirty="0">
                <a:latin typeface="Times New Roman" panose="02020603050405020304" pitchFamily="18" charset="0"/>
                <a:cs typeface="Times New Roman" panose="02020603050405020304" pitchFamily="18" charset="0"/>
              </a:rPr>
              <a:t>-  прекратить вывоз с территории хозяйства (фермы) продуктов и сырья животного происхождения, кормов и других грузов.</a:t>
            </a:r>
          </a:p>
          <a:p>
            <a:endParaRPr lang="ru-RU" sz="1020" b="1" dirty="0">
              <a:solidFill>
                <a:srgbClr val="FF0000"/>
              </a:solidFill>
              <a:latin typeface="Times New Roman" panose="02020603050405020304" pitchFamily="18" charset="0"/>
              <a:cs typeface="Times New Roman" panose="02020603050405020304" pitchFamily="18" charset="0"/>
            </a:endParaRPr>
          </a:p>
          <a:p>
            <a:r>
              <a:rPr lang="ru-RU" sz="1020" b="1" dirty="0">
                <a:solidFill>
                  <a:srgbClr val="FF0000"/>
                </a:solidFill>
                <a:latin typeface="Times New Roman" panose="02020603050405020304" pitchFamily="18" charset="0"/>
                <a:cs typeface="Times New Roman" panose="02020603050405020304" pitchFamily="18" charset="0"/>
              </a:rPr>
              <a:t>ВАЖНО!!! </a:t>
            </a:r>
            <a:r>
              <a:rPr lang="ru-RU" sz="1020" dirty="0">
                <a:latin typeface="Times New Roman" panose="02020603050405020304" pitchFamily="18" charset="0"/>
                <a:cs typeface="Times New Roman" panose="02020603050405020304" pitchFamily="18" charset="0"/>
              </a:rPr>
              <a:t>Основной путь инфицирования людей - через сырое молоко больных животных и продукты его переработки, реже через мясо. У лиц, непосредственно контактирующих с больными животными, возможна прямая передача инфекции (при доении, уходе, лечении, убое), воздушно-капельный путь заражения (при дыхании, кашле животных), а также через предметы, </a:t>
            </a:r>
            <a:r>
              <a:rPr lang="ru-RU" sz="1020" dirty="0" err="1">
                <a:latin typeface="Times New Roman" panose="02020603050405020304" pitchFamily="18" charset="0"/>
                <a:cs typeface="Times New Roman" panose="02020603050405020304" pitchFamily="18" charset="0"/>
              </a:rPr>
              <a:t>загрязненные</a:t>
            </a:r>
            <a:r>
              <a:rPr lang="ru-RU" sz="1020" dirty="0">
                <a:latin typeface="Times New Roman" panose="02020603050405020304" pitchFamily="18" charset="0"/>
                <a:cs typeface="Times New Roman" panose="02020603050405020304" pitchFamily="18" charset="0"/>
              </a:rPr>
              <a:t> их выделениями. От человека к человеку инфекция не </a:t>
            </a:r>
            <a:r>
              <a:rPr lang="ru-RU" sz="1020" dirty="0" err="1">
                <a:latin typeface="Times New Roman" panose="02020603050405020304" pitchFamily="18" charset="0"/>
                <a:cs typeface="Times New Roman" panose="02020603050405020304" pitchFamily="18" charset="0"/>
              </a:rPr>
              <a:t>передается</a:t>
            </a:r>
            <a:r>
              <a:rPr lang="ru-RU" sz="1020" dirty="0">
                <a:latin typeface="Times New Roman" panose="02020603050405020304" pitchFamily="18" charset="0"/>
                <a:cs typeface="Times New Roman" panose="02020603050405020304" pitchFamily="18" charset="0"/>
              </a:rPr>
              <a:t>. Дети более восприимчивы к ящуру, чем взрослые.</a:t>
            </a:r>
          </a:p>
          <a:p>
            <a:endParaRPr lang="ru-RU" sz="800" dirty="0">
              <a:latin typeface="Times New Roman" panose="02020603050405020304" pitchFamily="18" charset="0"/>
              <a:cs typeface="Times New Roman" panose="02020603050405020304" pitchFamily="18" charset="0"/>
            </a:endParaRPr>
          </a:p>
          <a:p>
            <a:endParaRPr lang="ru-RU" sz="800" dirty="0">
              <a:latin typeface="Times New Roman" panose="02020603050405020304" pitchFamily="18" charset="0"/>
              <a:cs typeface="Times New Roman" panose="02020603050405020304" pitchFamily="18" charset="0"/>
            </a:endParaRPr>
          </a:p>
        </p:txBody>
      </p:sp>
      <p:pic>
        <p:nvPicPr>
          <p:cNvPr id="8" name="Рисунок 7"/>
          <p:cNvPicPr>
            <a:picLocks noChangeAspect="1"/>
          </p:cNvPicPr>
          <p:nvPr/>
        </p:nvPicPr>
        <p:blipFill>
          <a:blip r:embed="rId2" cstate="print"/>
          <a:stretch>
            <a:fillRect/>
          </a:stretch>
        </p:blipFill>
        <p:spPr>
          <a:xfrm>
            <a:off x="142637" y="1650644"/>
            <a:ext cx="1316339" cy="1176124"/>
          </a:xfrm>
          <a:prstGeom prst="rect">
            <a:avLst/>
          </a:prstGeom>
        </p:spPr>
      </p:pic>
      <p:pic>
        <p:nvPicPr>
          <p:cNvPr id="11" name="Рисунок 10"/>
          <p:cNvPicPr>
            <a:picLocks noChangeAspect="1"/>
          </p:cNvPicPr>
          <p:nvPr/>
        </p:nvPicPr>
        <p:blipFill>
          <a:blip r:embed="rId3" cstate="print"/>
          <a:stretch>
            <a:fillRect/>
          </a:stretch>
        </p:blipFill>
        <p:spPr>
          <a:xfrm rot="5400000">
            <a:off x="1572254" y="1616871"/>
            <a:ext cx="1176120" cy="1243669"/>
          </a:xfrm>
          <a:prstGeom prst="rect">
            <a:avLst/>
          </a:prstGeom>
        </p:spPr>
      </p:pic>
      <p:pic>
        <p:nvPicPr>
          <p:cNvPr id="14" name="Рисунок 13"/>
          <p:cNvPicPr>
            <a:picLocks noChangeAspect="1"/>
          </p:cNvPicPr>
          <p:nvPr/>
        </p:nvPicPr>
        <p:blipFill>
          <a:blip r:embed="rId4" cstate="print"/>
          <a:stretch>
            <a:fillRect/>
          </a:stretch>
        </p:blipFill>
        <p:spPr>
          <a:xfrm>
            <a:off x="2835209" y="1655314"/>
            <a:ext cx="1273798" cy="1166781"/>
          </a:xfrm>
          <a:prstGeom prst="rect">
            <a:avLst/>
          </a:prstGeom>
        </p:spPr>
      </p:pic>
      <p:pic>
        <p:nvPicPr>
          <p:cNvPr id="15" name="Рисунок 14"/>
          <p:cNvPicPr>
            <a:picLocks noChangeAspect="1"/>
          </p:cNvPicPr>
          <p:nvPr/>
        </p:nvPicPr>
        <p:blipFill>
          <a:blip r:embed="rId5" cstate="print"/>
          <a:stretch>
            <a:fillRect/>
          </a:stretch>
        </p:blipFill>
        <p:spPr>
          <a:xfrm rot="16200000">
            <a:off x="4103954" y="1725400"/>
            <a:ext cx="1171450" cy="1021938"/>
          </a:xfrm>
          <a:prstGeom prst="rect">
            <a:avLst/>
          </a:prstGeom>
        </p:spPr>
      </p:pic>
      <p:sp>
        <p:nvSpPr>
          <p:cNvPr id="6" name="TextBox 5"/>
          <p:cNvSpPr txBox="1"/>
          <p:nvPr/>
        </p:nvSpPr>
        <p:spPr>
          <a:xfrm>
            <a:off x="1423935" y="5215999"/>
            <a:ext cx="6683240" cy="249299"/>
          </a:xfrm>
          <a:prstGeom prst="rect">
            <a:avLst/>
          </a:prstGeom>
          <a:noFill/>
        </p:spPr>
        <p:txBody>
          <a:bodyPr wrap="none" rtlCol="0">
            <a:spAutoFit/>
          </a:bodyPr>
          <a:lstStyle/>
          <a:p>
            <a:pPr algn="ctr"/>
            <a:r>
              <a:rPr lang="ru-RU" sz="1020" b="1" dirty="0">
                <a:latin typeface="Times New Roman" panose="02020603050405020304" pitchFamily="18" charset="0"/>
                <a:cs typeface="Times New Roman" panose="02020603050405020304" pitchFamily="18" charset="0"/>
              </a:rPr>
              <a:t> По всем вопросам обращайтесь в учреждения государственной ветеринарной службы Республики Мордовия </a:t>
            </a:r>
          </a:p>
        </p:txBody>
      </p:sp>
      <p:sp>
        <p:nvSpPr>
          <p:cNvPr id="5" name="TextBox 4"/>
          <p:cNvSpPr txBox="1"/>
          <p:nvPr/>
        </p:nvSpPr>
        <p:spPr>
          <a:xfrm>
            <a:off x="5545133" y="5533848"/>
            <a:ext cx="1622239" cy="1661993"/>
          </a:xfrm>
          <a:prstGeom prst="rect">
            <a:avLst/>
          </a:prstGeom>
          <a:noFill/>
        </p:spPr>
        <p:txBody>
          <a:bodyPr wrap="none" rtlCol="0">
            <a:spAutoFit/>
          </a:bodyPr>
          <a:lstStyle/>
          <a:p>
            <a:r>
              <a:rPr lang="ru-RU" sz="1020" b="1" spc="13" dirty="0">
                <a:solidFill>
                  <a:srgbClr val="000000"/>
                </a:solidFill>
                <a:latin typeface="Times New Roman" panose="02020603050405020304" pitchFamily="18" charset="0"/>
                <a:cs typeface="Times New Roman" panose="02020603050405020304" pitchFamily="18" charset="0"/>
              </a:rPr>
              <a:t>Рузаевская </a:t>
            </a:r>
            <a:r>
              <a:rPr lang="ru-RU" sz="1020" b="1" spc="13" dirty="0">
                <a:solidFill>
                  <a:srgbClr val="000000"/>
                </a:solidFill>
                <a:latin typeface="Times New Roman" panose="02020603050405020304" pitchFamily="18" charset="0"/>
              </a:rPr>
              <a:t>РВС </a:t>
            </a:r>
          </a:p>
          <a:p>
            <a:r>
              <a:rPr lang="ru-RU" sz="1020" spc="13" dirty="0">
                <a:solidFill>
                  <a:srgbClr val="000000"/>
                </a:solidFill>
                <a:latin typeface="Times New Roman" panose="02020603050405020304" pitchFamily="18" charset="0"/>
                <a:cs typeface="Times New Roman" panose="02020603050405020304" pitchFamily="18" charset="0"/>
              </a:rPr>
              <a:t>8(83451)6-71-61</a:t>
            </a:r>
          </a:p>
          <a:p>
            <a:r>
              <a:rPr lang="ru-RU" sz="1020" b="1" spc="13" dirty="0" err="1">
                <a:solidFill>
                  <a:srgbClr val="000000"/>
                </a:solidFill>
                <a:latin typeface="Times New Roman" panose="02020603050405020304" pitchFamily="18" charset="0"/>
                <a:cs typeface="Times New Roman" panose="02020603050405020304" pitchFamily="18" charset="0"/>
              </a:rPr>
              <a:t>Старошайговская</a:t>
            </a:r>
            <a:r>
              <a:rPr lang="ru-RU" sz="1020" b="1" spc="13" dirty="0">
                <a:solidFill>
                  <a:srgbClr val="000000"/>
                </a:solidFill>
                <a:latin typeface="Times New Roman" panose="02020603050405020304" pitchFamily="18" charset="0"/>
                <a:cs typeface="Times New Roman" panose="02020603050405020304" pitchFamily="18" charset="0"/>
              </a:rPr>
              <a:t> </a:t>
            </a:r>
            <a:r>
              <a:rPr lang="ru-RU" sz="1020" b="1" spc="13" dirty="0">
                <a:solidFill>
                  <a:srgbClr val="000000"/>
                </a:solidFill>
                <a:latin typeface="Times New Roman" panose="02020603050405020304" pitchFamily="18" charset="0"/>
              </a:rPr>
              <a:t>РВС </a:t>
            </a:r>
          </a:p>
          <a:p>
            <a:r>
              <a:rPr lang="ru-RU" sz="1020" spc="13" dirty="0">
                <a:solidFill>
                  <a:srgbClr val="000000"/>
                </a:solidFill>
                <a:latin typeface="Times New Roman" panose="02020603050405020304" pitchFamily="18" charset="0"/>
                <a:cs typeface="Times New Roman" panose="02020603050405020304" pitchFamily="18" charset="0"/>
              </a:rPr>
              <a:t>8(83432)2-12-31</a:t>
            </a:r>
            <a:endParaRPr lang="en-US" sz="1020" spc="13" dirty="0">
              <a:solidFill>
                <a:srgbClr val="000000"/>
              </a:solidFill>
              <a:latin typeface="Times New Roman" panose="02020603050405020304" pitchFamily="18" charset="0"/>
              <a:cs typeface="Times New Roman" panose="02020603050405020304" pitchFamily="18" charset="0"/>
            </a:endParaRPr>
          </a:p>
          <a:p>
            <a:r>
              <a:rPr lang="ru-RU" sz="1020" b="1" spc="13" dirty="0" err="1">
                <a:solidFill>
                  <a:srgbClr val="000000"/>
                </a:solidFill>
                <a:latin typeface="Times New Roman" panose="02020603050405020304" pitchFamily="18" charset="0"/>
                <a:cs typeface="Times New Roman" panose="02020603050405020304" pitchFamily="18" charset="0"/>
              </a:rPr>
              <a:t>Темниковская</a:t>
            </a:r>
            <a:r>
              <a:rPr lang="ru-RU" sz="1020" b="1" spc="13" dirty="0">
                <a:solidFill>
                  <a:srgbClr val="000000"/>
                </a:solidFill>
                <a:latin typeface="Times New Roman" panose="02020603050405020304" pitchFamily="18" charset="0"/>
                <a:cs typeface="Times New Roman" panose="02020603050405020304" pitchFamily="18" charset="0"/>
              </a:rPr>
              <a:t> </a:t>
            </a:r>
            <a:r>
              <a:rPr lang="ru-RU" sz="1020" b="1" spc="13" dirty="0">
                <a:solidFill>
                  <a:srgbClr val="000000"/>
                </a:solidFill>
                <a:latin typeface="Times New Roman" panose="02020603050405020304" pitchFamily="18" charset="0"/>
              </a:rPr>
              <a:t>РВС </a:t>
            </a:r>
          </a:p>
          <a:p>
            <a:r>
              <a:rPr lang="ru-RU" sz="1020" spc="13" dirty="0">
                <a:solidFill>
                  <a:srgbClr val="000000"/>
                </a:solidFill>
                <a:latin typeface="Times New Roman" panose="02020603050405020304" pitchFamily="18" charset="0"/>
                <a:cs typeface="Times New Roman" panose="02020603050405020304" pitchFamily="18" charset="0"/>
              </a:rPr>
              <a:t> 8(83445)2-20-41</a:t>
            </a:r>
          </a:p>
          <a:p>
            <a:r>
              <a:rPr lang="ru-RU" sz="1020" b="1" dirty="0" err="1">
                <a:latin typeface="Times New Roman" panose="02020603050405020304" pitchFamily="18" charset="0"/>
                <a:cs typeface="Times New Roman" panose="02020603050405020304" pitchFamily="18" charset="0"/>
              </a:rPr>
              <a:t>Теньгушевская</a:t>
            </a:r>
            <a:r>
              <a:rPr lang="ru-RU" sz="1020" b="1" dirty="0">
                <a:latin typeface="Times New Roman" panose="02020603050405020304" pitchFamily="18" charset="0"/>
                <a:cs typeface="Times New Roman" panose="02020603050405020304" pitchFamily="18" charset="0"/>
              </a:rPr>
              <a:t> РВС</a:t>
            </a:r>
          </a:p>
          <a:p>
            <a:r>
              <a:rPr lang="ru-RU" sz="1020" dirty="0">
                <a:latin typeface="Times New Roman" panose="02020603050405020304" pitchFamily="18" charset="0"/>
                <a:cs typeface="Times New Roman" panose="02020603050405020304" pitchFamily="18" charset="0"/>
              </a:rPr>
              <a:t>8(83446)2-10-79</a:t>
            </a:r>
          </a:p>
          <a:p>
            <a:endParaRPr lang="ru-RU" sz="1020" dirty="0">
              <a:latin typeface="Times New Roman" panose="02020603050405020304" pitchFamily="18" charset="0"/>
              <a:cs typeface="Times New Roman" panose="02020603050405020304" pitchFamily="18" charset="0"/>
            </a:endParaRPr>
          </a:p>
          <a:p>
            <a:endParaRPr lang="ru-RU" sz="1020" dirty="0">
              <a:latin typeface="Times New Roman" panose="02020603050405020304" pitchFamily="18" charset="0"/>
              <a:cs typeface="Times New Roman" panose="02020603050405020304" pitchFamily="18" charset="0"/>
            </a:endParaRPr>
          </a:p>
        </p:txBody>
      </p:sp>
      <p:sp>
        <p:nvSpPr>
          <p:cNvPr id="22" name="Прямоугольник 21"/>
          <p:cNvSpPr/>
          <p:nvPr/>
        </p:nvSpPr>
        <p:spPr>
          <a:xfrm>
            <a:off x="2782149" y="5380067"/>
            <a:ext cx="1436099" cy="2291781"/>
          </a:xfrm>
          <a:prstGeom prst="rect">
            <a:avLst/>
          </a:prstGeom>
        </p:spPr>
        <p:txBody>
          <a:bodyPr wrap="none">
            <a:spAutoFit/>
          </a:bodyPr>
          <a:lstStyle/>
          <a:p>
            <a:endParaRPr lang="ru-RU" sz="1020" b="1" spc="13" dirty="0">
              <a:solidFill>
                <a:srgbClr val="000000"/>
              </a:solidFill>
              <a:latin typeface="Times New Roman" panose="02020603050405020304" pitchFamily="18" charset="0"/>
            </a:endParaRPr>
          </a:p>
          <a:p>
            <a:r>
              <a:rPr lang="ru-RU" sz="1020" b="1" spc="13" dirty="0" err="1">
                <a:solidFill>
                  <a:srgbClr val="000000"/>
                </a:solidFill>
                <a:latin typeface="Times New Roman" panose="02020603050405020304" pitchFamily="18" charset="0"/>
              </a:rPr>
              <a:t>Инсарская</a:t>
            </a:r>
            <a:r>
              <a:rPr lang="ru-RU" sz="1020" b="1" spc="13" dirty="0">
                <a:solidFill>
                  <a:srgbClr val="000000"/>
                </a:solidFill>
                <a:latin typeface="Times New Roman" panose="02020603050405020304" pitchFamily="18" charset="0"/>
              </a:rPr>
              <a:t> РВС </a:t>
            </a:r>
          </a:p>
          <a:p>
            <a:r>
              <a:rPr lang="ru-RU" sz="1020" spc="13" dirty="0">
                <a:solidFill>
                  <a:srgbClr val="000000"/>
                </a:solidFill>
                <a:latin typeface="Times New Roman" panose="02020603050405020304" pitchFamily="18" charset="0"/>
              </a:rPr>
              <a:t>8(83449)2-12-36</a:t>
            </a:r>
            <a:endParaRPr lang="en-US" sz="1020" spc="13" dirty="0">
              <a:solidFill>
                <a:srgbClr val="000000"/>
              </a:solidFill>
              <a:latin typeface="Times New Roman" panose="02020603050405020304" pitchFamily="18" charset="0"/>
            </a:endParaRPr>
          </a:p>
          <a:p>
            <a:r>
              <a:rPr lang="ru-RU" sz="1020" b="1" dirty="0" err="1">
                <a:latin typeface="Times New Roman" panose="02020603050405020304" pitchFamily="18" charset="0"/>
                <a:cs typeface="Times New Roman" panose="02020603050405020304" pitchFamily="18" charset="0"/>
              </a:rPr>
              <a:t>Ичалковская</a:t>
            </a:r>
            <a:r>
              <a:rPr lang="ru-RU" sz="1020" b="1" dirty="0">
                <a:latin typeface="Times New Roman" panose="02020603050405020304" pitchFamily="18" charset="0"/>
                <a:cs typeface="Times New Roman" panose="02020603050405020304" pitchFamily="18" charset="0"/>
              </a:rPr>
              <a:t> РВС</a:t>
            </a:r>
          </a:p>
          <a:p>
            <a:r>
              <a:rPr lang="ru-RU" sz="1020" dirty="0">
                <a:latin typeface="Times New Roman" panose="02020603050405020304" pitchFamily="18" charset="0"/>
                <a:cs typeface="Times New Roman" panose="02020603050405020304" pitchFamily="18" charset="0"/>
              </a:rPr>
              <a:t>8(83433)2-17-25</a:t>
            </a:r>
          </a:p>
          <a:p>
            <a:r>
              <a:rPr lang="ru-RU" sz="1020" b="1" spc="13" dirty="0" err="1">
                <a:solidFill>
                  <a:srgbClr val="000000"/>
                </a:solidFill>
                <a:latin typeface="Times New Roman" panose="02020603050405020304" pitchFamily="18" charset="0"/>
              </a:rPr>
              <a:t>Кадошкинская</a:t>
            </a:r>
            <a:r>
              <a:rPr lang="ru-RU" sz="1020" b="1" spc="13" dirty="0">
                <a:solidFill>
                  <a:srgbClr val="000000"/>
                </a:solidFill>
                <a:latin typeface="Times New Roman" panose="02020603050405020304" pitchFamily="18" charset="0"/>
              </a:rPr>
              <a:t> РВС </a:t>
            </a:r>
          </a:p>
          <a:p>
            <a:r>
              <a:rPr lang="ru-RU" sz="1020" spc="13" dirty="0">
                <a:solidFill>
                  <a:srgbClr val="000000"/>
                </a:solidFill>
                <a:latin typeface="Times New Roman" panose="02020603050405020304" pitchFamily="18" charset="0"/>
              </a:rPr>
              <a:t>8(83448)2-34-17</a:t>
            </a:r>
          </a:p>
          <a:p>
            <a:r>
              <a:rPr lang="ru-RU" sz="1020" b="1" spc="13" dirty="0" err="1">
                <a:solidFill>
                  <a:srgbClr val="000000"/>
                </a:solidFill>
                <a:latin typeface="Times New Roman" panose="02020603050405020304" pitchFamily="18" charset="0"/>
                <a:cs typeface="Times New Roman" panose="02020603050405020304" pitchFamily="18" charset="0"/>
              </a:rPr>
              <a:t>Ковылкинская</a:t>
            </a:r>
            <a:r>
              <a:rPr lang="ru-RU" sz="1020" b="1" spc="13" dirty="0">
                <a:solidFill>
                  <a:srgbClr val="000000"/>
                </a:solidFill>
                <a:latin typeface="Times New Roman" panose="02020603050405020304" pitchFamily="18" charset="0"/>
                <a:cs typeface="Times New Roman" panose="02020603050405020304" pitchFamily="18" charset="0"/>
              </a:rPr>
              <a:t> РВС</a:t>
            </a:r>
          </a:p>
          <a:p>
            <a:r>
              <a:rPr lang="ru-RU" sz="1020" spc="13" dirty="0">
                <a:solidFill>
                  <a:srgbClr val="000000"/>
                </a:solidFill>
                <a:latin typeface="Times New Roman" panose="02020603050405020304" pitchFamily="18" charset="0"/>
                <a:cs typeface="Times New Roman" panose="02020603050405020304" pitchFamily="18" charset="0"/>
              </a:rPr>
              <a:t>8(83453)2-19-97</a:t>
            </a: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ru-RU" sz="1020" spc="13" dirty="0">
              <a:solidFill>
                <a:srgbClr val="000000"/>
              </a:solidFill>
              <a:latin typeface="Times New Roman" panose="02020603050405020304" pitchFamily="18" charset="0"/>
              <a:cs typeface="Times New Roman" panose="02020603050405020304" pitchFamily="18" charset="0"/>
            </a:endParaRPr>
          </a:p>
          <a:p>
            <a:endParaRPr lang="en-US"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908105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04752" y="764149"/>
            <a:ext cx="5737404" cy="271869"/>
          </a:xfrm>
          <a:prstGeom prst="rect">
            <a:avLst/>
          </a:prstGeom>
        </p:spPr>
        <p:txBody>
          <a:bodyPr wrap="none">
            <a:spAutoFit/>
          </a:bodyPr>
          <a:lstStyle/>
          <a:p>
            <a:pPr marL="97544" algn="ctr">
              <a:lnSpc>
                <a:spcPts val="1391"/>
              </a:lnSpc>
              <a:spcBef>
                <a:spcPts val="2048"/>
              </a:spcBef>
              <a:spcAft>
                <a:spcPts val="1203"/>
              </a:spcAft>
            </a:pPr>
            <a:r>
              <a:rPr lang="ru-RU" sz="1600" b="1" spc="4"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ВНИМАНИЕ ! ВЫСОКОПАТОГЕННЫЙ ГРИПП ПТИЦ!</a:t>
            </a:r>
            <a:endParaRPr lang="ru-RU" sz="1600" b="1" spc="4"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33" name="Скругленный прямоугольник 32"/>
          <p:cNvSpPr/>
          <p:nvPr/>
        </p:nvSpPr>
        <p:spPr>
          <a:xfrm>
            <a:off x="99481" y="5273858"/>
            <a:ext cx="10165331" cy="1910713"/>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ru-RU" sz="1536"/>
          </a:p>
        </p:txBody>
      </p:sp>
      <p:sp>
        <p:nvSpPr>
          <p:cNvPr id="34" name="Прямоугольник 33"/>
          <p:cNvSpPr/>
          <p:nvPr/>
        </p:nvSpPr>
        <p:spPr>
          <a:xfrm>
            <a:off x="366490" y="5279369"/>
            <a:ext cx="1902446" cy="1625573"/>
          </a:xfrm>
          <a:prstGeom prst="rect">
            <a:avLst/>
          </a:prstGeom>
        </p:spPr>
        <p:txBody>
          <a:bodyPr wrap="square">
            <a:spAutoFit/>
          </a:bodyPr>
          <a:lstStyle/>
          <a:p>
            <a:r>
              <a:rPr lang="ru-RU" sz="1000" b="1" spc="13" dirty="0" err="1">
                <a:solidFill>
                  <a:srgbClr val="000000"/>
                </a:solidFill>
                <a:latin typeface="Times New Roman" panose="02020603050405020304" pitchFamily="18" charset="0"/>
              </a:rPr>
              <a:t>Атюрьевская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8(83454)2-11-86</a:t>
            </a:r>
          </a:p>
          <a:p>
            <a:r>
              <a:rPr lang="ru-RU" sz="1000" b="1" spc="13" dirty="0" err="1">
                <a:solidFill>
                  <a:srgbClr val="000000"/>
                </a:solidFill>
                <a:latin typeface="Times New Roman" panose="02020603050405020304" pitchFamily="18" charset="0"/>
              </a:rPr>
              <a:t>Ардатовская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 8(83431)3-23-24</a:t>
            </a:r>
          </a:p>
          <a:p>
            <a:r>
              <a:rPr lang="ru-RU" sz="1000" b="1" spc="13" dirty="0" err="1">
                <a:solidFill>
                  <a:srgbClr val="000000"/>
                </a:solidFill>
                <a:latin typeface="Times New Roman" panose="02020603050405020304" pitchFamily="18" charset="0"/>
              </a:rPr>
              <a:t>Атяшевская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8(83434)2-25-23</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Дубёнская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8(83447)2-13-71</a:t>
            </a:r>
            <a:endParaRPr lang="en-US" sz="1000"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939" dirty="0"/>
          </a:p>
        </p:txBody>
      </p:sp>
      <p:sp>
        <p:nvSpPr>
          <p:cNvPr id="35" name="Прямоугольник 34"/>
          <p:cNvSpPr/>
          <p:nvPr/>
        </p:nvSpPr>
        <p:spPr>
          <a:xfrm>
            <a:off x="2182772" y="5273859"/>
            <a:ext cx="1639936" cy="1638654"/>
          </a:xfrm>
          <a:prstGeom prst="rect">
            <a:avLst/>
          </a:prstGeom>
        </p:spPr>
        <p:txBody>
          <a:bodyPr wrap="none">
            <a:spAutoFit/>
          </a:bodyPr>
          <a:lstStyle/>
          <a:p>
            <a:r>
              <a:rPr lang="ru-RU" sz="1000" b="1" spc="13" dirty="0" err="1">
                <a:solidFill>
                  <a:srgbClr val="000000"/>
                </a:solidFill>
                <a:latin typeface="Times New Roman" panose="02020603050405020304" pitchFamily="18" charset="0"/>
              </a:rPr>
              <a:t>Ельниковская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8(83444)2-60-14</a:t>
            </a:r>
          </a:p>
          <a:p>
            <a:r>
              <a:rPr lang="ru-RU" sz="1000" b="1" spc="13" dirty="0" err="1">
                <a:solidFill>
                  <a:srgbClr val="000000"/>
                </a:solidFill>
                <a:latin typeface="Times New Roman" panose="02020603050405020304" pitchFamily="18" charset="0"/>
              </a:rPr>
              <a:t>Зубово</a:t>
            </a:r>
            <a:r>
              <a:rPr lang="ru-RU" sz="1000" b="1" spc="13" dirty="0">
                <a:solidFill>
                  <a:srgbClr val="000000"/>
                </a:solidFill>
                <a:latin typeface="Times New Roman" panose="02020603050405020304" pitchFamily="18" charset="0"/>
              </a:rPr>
              <a:t>–Полянская  РВС</a:t>
            </a:r>
          </a:p>
          <a:p>
            <a:r>
              <a:rPr lang="ru-RU" sz="1000" spc="13" dirty="0">
                <a:solidFill>
                  <a:srgbClr val="000000"/>
                </a:solidFill>
                <a:latin typeface="Times New Roman" panose="02020603050405020304" pitchFamily="18" charset="0"/>
              </a:rPr>
              <a:t> 8(83458)2-30-69</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Инсарская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8-987-680-23-27</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Кадошкинская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8(83448)2-34-17</a:t>
            </a:r>
          </a:p>
          <a:p>
            <a:endParaRPr lang="ru-RU" sz="1024" spc="13" dirty="0">
              <a:solidFill>
                <a:srgbClr val="000000"/>
              </a:solidFill>
              <a:latin typeface="Times New Roman" panose="02020603050405020304" pitchFamily="18" charset="0"/>
            </a:endParaRPr>
          </a:p>
          <a:p>
            <a:r>
              <a:rPr lang="ru-RU" sz="1024" spc="13" dirty="0">
                <a:solidFill>
                  <a:srgbClr val="000000"/>
                </a:solidFill>
                <a:latin typeface="Times New Roman" panose="02020603050405020304" pitchFamily="18" charset="0"/>
              </a:rPr>
              <a:t>  </a:t>
            </a:r>
          </a:p>
        </p:txBody>
      </p:sp>
      <p:sp>
        <p:nvSpPr>
          <p:cNvPr id="38" name="Прямоугольник 37"/>
          <p:cNvSpPr/>
          <p:nvPr/>
        </p:nvSpPr>
        <p:spPr>
          <a:xfrm>
            <a:off x="4249770" y="5274522"/>
            <a:ext cx="1580561" cy="1796261"/>
          </a:xfrm>
          <a:prstGeom prst="rect">
            <a:avLst/>
          </a:prstGeom>
        </p:spPr>
        <p:txBody>
          <a:bodyPr wrap="none">
            <a:spAutoFit/>
          </a:bodyPr>
          <a:lstStyle/>
          <a:p>
            <a:r>
              <a:rPr lang="ru-RU" sz="1000" b="1" spc="13" dirty="0" err="1">
                <a:solidFill>
                  <a:srgbClr val="000000"/>
                </a:solidFill>
                <a:latin typeface="Times New Roman" panose="02020603050405020304" pitchFamily="18" charset="0"/>
              </a:rPr>
              <a:t>Кочкуровская</a:t>
            </a:r>
            <a:r>
              <a:rPr lang="ru-RU" sz="1000" b="1" spc="13" dirty="0">
                <a:solidFill>
                  <a:srgbClr val="000000"/>
                </a:solidFill>
                <a:latin typeface="Times New Roman" panose="02020603050405020304" pitchFamily="18" charset="0"/>
              </a:rPr>
              <a:t> РВС</a:t>
            </a:r>
          </a:p>
          <a:p>
            <a:r>
              <a:rPr lang="ru-RU" sz="1000" dirty="0">
                <a:latin typeface="Times New Roman" panose="02020603050405020304" pitchFamily="18" charset="0"/>
                <a:cs typeface="Times New Roman" panose="02020603050405020304" pitchFamily="18" charset="0"/>
              </a:rPr>
              <a:t>8(83439)2-18-24</a:t>
            </a:r>
            <a:endParaRPr lang="en-US" sz="1000" dirty="0">
              <a:latin typeface="Times New Roman" panose="02020603050405020304" pitchFamily="18" charset="0"/>
              <a:cs typeface="Times New Roman" panose="02020603050405020304" pitchFamily="18" charset="0"/>
            </a:endParaRPr>
          </a:p>
          <a:p>
            <a:r>
              <a:rPr lang="ru-RU" sz="1000" b="1" spc="13" dirty="0" err="1">
                <a:solidFill>
                  <a:srgbClr val="000000"/>
                </a:solidFill>
                <a:latin typeface="Times New Roman" panose="02020603050405020304" pitchFamily="18" charset="0"/>
                <a:cs typeface="Times New Roman" panose="02020603050405020304" pitchFamily="18" charset="0"/>
              </a:rPr>
              <a:t>Краснослободская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a:t>
            </a:r>
          </a:p>
          <a:p>
            <a:r>
              <a:rPr lang="ru-RU" sz="1000" spc="13" dirty="0">
                <a:solidFill>
                  <a:srgbClr val="000000"/>
                </a:solidFill>
                <a:latin typeface="Times New Roman" panose="02020603050405020304" pitchFamily="18" charset="0"/>
                <a:cs typeface="Times New Roman" panose="02020603050405020304" pitchFamily="18" charset="0"/>
              </a:rPr>
              <a:t>8(83443)3-01-97</a:t>
            </a:r>
          </a:p>
          <a:p>
            <a:r>
              <a:rPr lang="ru-RU" sz="1000" b="1" spc="13" dirty="0">
                <a:solidFill>
                  <a:srgbClr val="000000"/>
                </a:solidFill>
                <a:latin typeface="Times New Roman" panose="02020603050405020304" pitchFamily="18" charset="0"/>
                <a:cs typeface="Times New Roman" panose="02020603050405020304" pitchFamily="18" charset="0"/>
              </a:rPr>
              <a:t>Ромодановская </a:t>
            </a:r>
            <a:r>
              <a:rPr lang="ru-RU" sz="1000" b="1" spc="13" dirty="0">
                <a:solidFill>
                  <a:srgbClr val="000000"/>
                </a:solidFill>
                <a:latin typeface="Times New Roman" panose="02020603050405020304" pitchFamily="18" charset="0"/>
              </a:rPr>
              <a:t>РВС</a:t>
            </a:r>
          </a:p>
          <a:p>
            <a:r>
              <a:rPr lang="ru-RU" sz="1000" spc="13" dirty="0">
                <a:solidFill>
                  <a:srgbClr val="000000"/>
                </a:solidFill>
                <a:latin typeface="Times New Roman" panose="02020603050405020304" pitchFamily="18" charset="0"/>
                <a:cs typeface="Times New Roman" panose="02020603050405020304" pitchFamily="18" charset="0"/>
              </a:rPr>
              <a:t>8(83438)2-13-98</a:t>
            </a:r>
          </a:p>
          <a:p>
            <a:r>
              <a:rPr lang="ru-RU" sz="1000" b="1" spc="13" dirty="0">
                <a:solidFill>
                  <a:srgbClr val="000000"/>
                </a:solidFill>
                <a:latin typeface="Times New Roman" panose="02020603050405020304" pitchFamily="18" charset="0"/>
                <a:cs typeface="Times New Roman" panose="02020603050405020304" pitchFamily="18" charset="0"/>
              </a:rPr>
              <a:t>Рузаевская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8(83451)6-71-61</a:t>
            </a:r>
          </a:p>
          <a:p>
            <a:endParaRPr lang="en-US"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40" name="Прямоугольник 39"/>
          <p:cNvSpPr/>
          <p:nvPr/>
        </p:nvSpPr>
        <p:spPr>
          <a:xfrm>
            <a:off x="6347107" y="5275454"/>
            <a:ext cx="1998770" cy="1180708"/>
          </a:xfrm>
          <a:prstGeom prst="rect">
            <a:avLst/>
          </a:prstGeom>
        </p:spPr>
        <p:txBody>
          <a:bodyPr wrap="square">
            <a:spAutoFit/>
          </a:bodyPr>
          <a:lstStyle/>
          <a:p>
            <a:r>
              <a:rPr lang="ru-RU" sz="1000" b="1" spc="13" dirty="0" err="1">
                <a:solidFill>
                  <a:srgbClr val="000000"/>
                </a:solidFill>
                <a:latin typeface="Times New Roman" panose="02020603050405020304" pitchFamily="18" charset="0"/>
                <a:cs typeface="Times New Roman" panose="02020603050405020304" pitchFamily="18" charset="0"/>
              </a:rPr>
              <a:t>Старошайговская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a:t>
            </a:r>
          </a:p>
          <a:p>
            <a:r>
              <a:rPr lang="ru-RU" sz="1000" spc="13" dirty="0">
                <a:solidFill>
                  <a:srgbClr val="000000"/>
                </a:solidFill>
                <a:latin typeface="Times New Roman" panose="02020603050405020304" pitchFamily="18" charset="0"/>
                <a:cs typeface="Times New Roman" panose="02020603050405020304" pitchFamily="18" charset="0"/>
              </a:rPr>
              <a:t>8(83432)2-12-31</a:t>
            </a:r>
            <a:endParaRPr lang="en-US" sz="1000" spc="13" dirty="0">
              <a:solidFill>
                <a:srgbClr val="000000"/>
              </a:solidFill>
              <a:latin typeface="Times New Roman" panose="02020603050405020304" pitchFamily="18" charset="0"/>
              <a:cs typeface="Times New Roman" panose="02020603050405020304" pitchFamily="18" charset="0"/>
            </a:endParaRPr>
          </a:p>
          <a:p>
            <a:r>
              <a:rPr lang="ru-RU" sz="1000" b="1" spc="13" dirty="0" err="1">
                <a:solidFill>
                  <a:srgbClr val="000000"/>
                </a:solidFill>
                <a:latin typeface="Times New Roman" panose="02020603050405020304" pitchFamily="18" charset="0"/>
                <a:cs typeface="Times New Roman" panose="02020603050405020304" pitchFamily="18" charset="0"/>
              </a:rPr>
              <a:t>Темниковская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a:t>
            </a:r>
          </a:p>
          <a:p>
            <a:r>
              <a:rPr lang="ru-RU" sz="1000" spc="13" dirty="0">
                <a:solidFill>
                  <a:srgbClr val="000000"/>
                </a:solidFill>
                <a:latin typeface="Times New Roman" panose="02020603050405020304" pitchFamily="18" charset="0"/>
                <a:cs typeface="Times New Roman" panose="02020603050405020304" pitchFamily="18" charset="0"/>
              </a:rPr>
              <a:t>8(83445)2-20-41</a:t>
            </a: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41" name="Прямоугольник 40"/>
          <p:cNvSpPr/>
          <p:nvPr/>
        </p:nvSpPr>
        <p:spPr>
          <a:xfrm>
            <a:off x="8244361" y="5273857"/>
            <a:ext cx="1802032" cy="1015663"/>
          </a:xfrm>
          <a:prstGeom prst="rect">
            <a:avLst/>
          </a:prstGeom>
        </p:spPr>
        <p:txBody>
          <a:bodyPr wrap="none">
            <a:spAutoFit/>
          </a:bodyPr>
          <a:lstStyle/>
          <a:p>
            <a:r>
              <a:rPr lang="ru-RU" sz="1000" b="1" spc="13" dirty="0">
                <a:solidFill>
                  <a:srgbClr val="000000"/>
                </a:solidFill>
                <a:latin typeface="Times New Roman" panose="02020603050405020304" pitchFamily="18" charset="0"/>
                <a:cs typeface="Times New Roman" panose="02020603050405020304" pitchFamily="18" charset="0"/>
              </a:rPr>
              <a:t>ГБУ Мордовская РСББЖ</a:t>
            </a:r>
          </a:p>
          <a:p>
            <a:r>
              <a:rPr lang="ru-RU" sz="1000" spc="13" dirty="0">
                <a:solidFill>
                  <a:srgbClr val="000000"/>
                </a:solidFill>
                <a:latin typeface="Times New Roman" panose="02020603050405020304" pitchFamily="18" charset="0"/>
                <a:cs typeface="Times New Roman" panose="02020603050405020304" pitchFamily="18" charset="0"/>
              </a:rPr>
              <a:t>8 (</a:t>
            </a:r>
            <a:r>
              <a:rPr lang="en-US" sz="1000" spc="13" dirty="0">
                <a:solidFill>
                  <a:srgbClr val="000000"/>
                </a:solidFill>
                <a:latin typeface="Times New Roman" panose="02020603050405020304" pitchFamily="18" charset="0"/>
                <a:cs typeface="Times New Roman" panose="02020603050405020304" pitchFamily="18" charset="0"/>
              </a:rPr>
              <a:t>8</a:t>
            </a:r>
            <a:r>
              <a:rPr lang="ru-RU" sz="1000" spc="13" dirty="0">
                <a:solidFill>
                  <a:srgbClr val="000000"/>
                </a:solidFill>
                <a:latin typeface="Times New Roman" panose="02020603050405020304" pitchFamily="18" charset="0"/>
                <a:cs typeface="Times New Roman" panose="02020603050405020304" pitchFamily="18" charset="0"/>
              </a:rPr>
              <a:t>342)</a:t>
            </a:r>
            <a:r>
              <a:rPr lang="en-US" sz="1000" spc="13" dirty="0">
                <a:solidFill>
                  <a:srgbClr val="000000"/>
                </a:solidFill>
                <a:latin typeface="Times New Roman" panose="02020603050405020304" pitchFamily="18" charset="0"/>
                <a:cs typeface="Times New Roman" panose="02020603050405020304" pitchFamily="18" charset="0"/>
              </a:rPr>
              <a:t>39</a:t>
            </a:r>
            <a:r>
              <a:rPr lang="ru-RU" sz="1000" spc="13" dirty="0">
                <a:solidFill>
                  <a:srgbClr val="000000"/>
                </a:solidFill>
                <a:latin typeface="Times New Roman" panose="02020603050405020304" pitchFamily="18" charset="0"/>
                <a:cs typeface="Times New Roman" panose="02020603050405020304" pitchFamily="18" charset="0"/>
              </a:rPr>
              <a:t>-</a:t>
            </a:r>
            <a:r>
              <a:rPr lang="en-US" sz="1000" spc="13" dirty="0">
                <a:solidFill>
                  <a:srgbClr val="000000"/>
                </a:solidFill>
                <a:latin typeface="Times New Roman" panose="02020603050405020304" pitchFamily="18" charset="0"/>
                <a:cs typeface="Times New Roman" panose="02020603050405020304" pitchFamily="18" charset="0"/>
              </a:rPr>
              <a:t>25</a:t>
            </a:r>
            <a:r>
              <a:rPr lang="ru-RU" sz="1000" spc="13" dirty="0">
                <a:solidFill>
                  <a:srgbClr val="000000"/>
                </a:solidFill>
                <a:latin typeface="Times New Roman" panose="02020603050405020304" pitchFamily="18" charset="0"/>
                <a:cs typeface="Times New Roman" panose="02020603050405020304" pitchFamily="18" charset="0"/>
              </a:rPr>
              <a:t>-</a:t>
            </a:r>
            <a:r>
              <a:rPr lang="en-US" sz="1000" spc="13" dirty="0">
                <a:solidFill>
                  <a:srgbClr val="000000"/>
                </a:solidFill>
                <a:latin typeface="Times New Roman" panose="02020603050405020304" pitchFamily="18" charset="0"/>
                <a:cs typeface="Times New Roman" panose="02020603050405020304" pitchFamily="18" charset="0"/>
              </a:rPr>
              <a:t>61</a:t>
            </a:r>
            <a:endParaRPr lang="ru-RU" sz="1000" spc="13" dirty="0">
              <a:solidFill>
                <a:srgbClr val="000000"/>
              </a:solidFill>
              <a:latin typeface="Times New Roman" panose="02020603050405020304" pitchFamily="18" charset="0"/>
              <a:cs typeface="Times New Roman" panose="02020603050405020304" pitchFamily="18" charset="0"/>
            </a:endParaRPr>
          </a:p>
          <a:p>
            <a:r>
              <a:rPr lang="ru-RU" sz="1000" b="1" spc="13" dirty="0">
                <a:solidFill>
                  <a:srgbClr val="000000"/>
                </a:solidFill>
                <a:latin typeface="Times New Roman" panose="02020603050405020304" pitchFamily="18" charset="0"/>
                <a:cs typeface="Times New Roman" panose="02020603050405020304" pitchFamily="18" charset="0"/>
              </a:rPr>
              <a:t>ГБУ Мордовская </a:t>
            </a:r>
          </a:p>
          <a:p>
            <a:r>
              <a:rPr lang="ru-RU" sz="1000" b="1" spc="13" dirty="0">
                <a:solidFill>
                  <a:srgbClr val="000000"/>
                </a:solidFill>
                <a:latin typeface="Times New Roman" panose="02020603050405020304" pitchFamily="18" charset="0"/>
                <a:cs typeface="Times New Roman" panose="02020603050405020304" pitchFamily="18" charset="0"/>
              </a:rPr>
              <a:t>Республиканская</a:t>
            </a:r>
          </a:p>
          <a:p>
            <a:r>
              <a:rPr lang="ru-RU" sz="1000" b="1" spc="13" dirty="0">
                <a:solidFill>
                  <a:srgbClr val="000000"/>
                </a:solidFill>
                <a:latin typeface="Times New Roman" panose="02020603050405020304" pitchFamily="18" charset="0"/>
                <a:cs typeface="Times New Roman" panose="02020603050405020304" pitchFamily="18" charset="0"/>
              </a:rPr>
              <a:t>ветеринарная лаборатория</a:t>
            </a:r>
          </a:p>
          <a:p>
            <a:r>
              <a:rPr lang="ru-RU" sz="1000" spc="13" dirty="0">
                <a:solidFill>
                  <a:srgbClr val="000000"/>
                </a:solidFill>
                <a:latin typeface="Times New Roman" panose="02020603050405020304" pitchFamily="18" charset="0"/>
                <a:cs typeface="Times New Roman" panose="02020603050405020304" pitchFamily="18" charset="0"/>
              </a:rPr>
              <a:t>8 (</a:t>
            </a:r>
            <a:r>
              <a:rPr lang="en-US" sz="1000" spc="13" dirty="0">
                <a:solidFill>
                  <a:srgbClr val="000000"/>
                </a:solidFill>
                <a:latin typeface="Times New Roman" panose="02020603050405020304" pitchFamily="18" charset="0"/>
                <a:cs typeface="Times New Roman" panose="02020603050405020304" pitchFamily="18" charset="0"/>
              </a:rPr>
              <a:t>8</a:t>
            </a:r>
            <a:r>
              <a:rPr lang="ru-RU" sz="1000" spc="13" dirty="0">
                <a:solidFill>
                  <a:srgbClr val="000000"/>
                </a:solidFill>
                <a:latin typeface="Times New Roman" panose="02020603050405020304" pitchFamily="18" charset="0"/>
                <a:cs typeface="Times New Roman" panose="02020603050405020304" pitchFamily="18" charset="0"/>
              </a:rPr>
              <a:t>342) 29-31-33</a:t>
            </a:r>
          </a:p>
        </p:txBody>
      </p:sp>
      <p:sp>
        <p:nvSpPr>
          <p:cNvPr id="3" name="Прямоугольник 2"/>
          <p:cNvSpPr/>
          <p:nvPr/>
        </p:nvSpPr>
        <p:spPr>
          <a:xfrm>
            <a:off x="145341" y="6479614"/>
            <a:ext cx="10110618" cy="880369"/>
          </a:xfrm>
          <a:prstGeom prst="rect">
            <a:avLst/>
          </a:prstGeom>
        </p:spPr>
        <p:txBody>
          <a:bodyPr wrap="square">
            <a:spAutoFit/>
          </a:bodyPr>
          <a:lstStyle/>
          <a:p>
            <a:pPr algn="ctr"/>
            <a:r>
              <a:rPr lang="ru-RU" sz="1000" b="1" spc="13" dirty="0">
                <a:solidFill>
                  <a:srgbClr val="000000"/>
                </a:solidFill>
                <a:latin typeface="Times New Roman" panose="02020603050405020304" pitchFamily="18" charset="0"/>
                <a:cs typeface="Times New Roman" panose="02020603050405020304" pitchFamily="18" charset="0"/>
              </a:rPr>
              <a:t>По всем вопросам обращайтесь в учреждения государственной ветеринарной службы Республики Мордовия и Министерство лесного, охотничьего хозяйства и                           природопользования  Республики Мордовия</a:t>
            </a:r>
          </a:p>
          <a:p>
            <a:pPr algn="ctr"/>
            <a:r>
              <a:rPr lang="ru-RU" sz="1000" b="1" spc="13" dirty="0">
                <a:solidFill>
                  <a:srgbClr val="000000"/>
                </a:solidFill>
                <a:latin typeface="Times New Roman" panose="02020603050405020304" pitchFamily="18" charset="0"/>
                <a:cs typeface="Times New Roman" panose="02020603050405020304" pitchFamily="18" charset="0"/>
              </a:rPr>
              <a:t>               Телефон горячей линии государственной ветеринарной службы Республики Мордовия 8 (</a:t>
            </a:r>
            <a:r>
              <a:rPr lang="en-US" sz="1000" b="1" spc="13" dirty="0">
                <a:solidFill>
                  <a:srgbClr val="000000"/>
                </a:solidFill>
                <a:latin typeface="Times New Roman" panose="02020603050405020304" pitchFamily="18" charset="0"/>
                <a:cs typeface="Times New Roman" panose="02020603050405020304" pitchFamily="18" charset="0"/>
              </a:rPr>
              <a:t>8</a:t>
            </a:r>
            <a:r>
              <a:rPr lang="ru-RU" sz="1000" b="1" spc="13" dirty="0">
                <a:solidFill>
                  <a:srgbClr val="000000"/>
                </a:solidFill>
                <a:latin typeface="Times New Roman" panose="02020603050405020304" pitchFamily="18" charset="0"/>
                <a:cs typeface="Times New Roman" panose="02020603050405020304" pitchFamily="18" charset="0"/>
              </a:rPr>
              <a:t>342) 39-25-41, </a:t>
            </a:r>
          </a:p>
          <a:p>
            <a:pPr algn="ctr"/>
            <a:r>
              <a:rPr lang="ru-RU" sz="1000" b="1" spc="13" dirty="0">
                <a:solidFill>
                  <a:srgbClr val="000000"/>
                </a:solidFill>
                <a:latin typeface="Times New Roman" panose="02020603050405020304" pitchFamily="18" charset="0"/>
                <a:cs typeface="Times New Roman" panose="02020603050405020304" pitchFamily="18" charset="0"/>
              </a:rPr>
              <a:t>Министерство лесного, охотничьего хозяйства и  природопользования  Республики Мордовия 8 (8342</a:t>
            </a:r>
            <a:r>
              <a:rPr lang="ru-RU" sz="1000" b="1" spc="13">
                <a:solidFill>
                  <a:srgbClr val="000000"/>
                </a:solidFill>
                <a:latin typeface="Times New Roman" panose="02020603050405020304" pitchFamily="18" charset="0"/>
                <a:cs typeface="Times New Roman" panose="02020603050405020304" pitchFamily="18" charset="0"/>
              </a:rPr>
              <a:t>) 39-23-23</a:t>
            </a:r>
            <a:endParaRPr lang="ru-RU" sz="1000" b="1" spc="13" dirty="0">
              <a:solidFill>
                <a:srgbClr val="000000"/>
              </a:solidFill>
              <a:latin typeface="Times New Roman" panose="02020603050405020304" pitchFamily="18" charset="0"/>
              <a:cs typeface="Times New Roman" panose="02020603050405020304" pitchFamily="18" charset="0"/>
            </a:endParaRPr>
          </a:p>
          <a:p>
            <a:endParaRPr lang="ru-RU" sz="1024" b="1" spc="13" dirty="0">
              <a:solidFill>
                <a:srgbClr val="000000"/>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253454" y="44126"/>
            <a:ext cx="10871200" cy="954107"/>
          </a:xfrm>
          <a:prstGeom prst="rect">
            <a:avLst/>
          </a:prstGeom>
        </p:spPr>
        <p:txBody>
          <a:bodyPr wrap="square">
            <a:spAutoFit/>
          </a:bodyPr>
          <a:lstStyle/>
          <a:p>
            <a:pPr algn="ctr"/>
            <a:r>
              <a:rPr lang="ru-RU" sz="1900" b="1" spc="13" dirty="0">
                <a:solidFill>
                  <a:schemeClr val="accent1"/>
                </a:solidFill>
                <a:latin typeface="Times New Roman" panose="02020603050405020304" pitchFamily="18" charset="0"/>
                <a:ea typeface="Times New Roman" panose="02020603050405020304" pitchFamily="18" charset="0"/>
              </a:rPr>
              <a:t>Государственная ветеринарная служба Республики Мордовия </a:t>
            </a:r>
            <a:r>
              <a:rPr lang="ru-RU" sz="1900" b="1" spc="13" dirty="0">
                <a:solidFill>
                  <a:schemeClr val="accent1"/>
                </a:solidFill>
                <a:latin typeface="Times New Roman" panose="02020603050405020304" pitchFamily="18" charset="0"/>
                <a:cs typeface="Times New Roman" panose="02020603050405020304" pitchFamily="18" charset="0"/>
              </a:rPr>
              <a:t>и </a:t>
            </a:r>
          </a:p>
          <a:p>
            <a:pPr algn="ctr"/>
            <a:r>
              <a:rPr lang="ru-RU" sz="1900" b="1" spc="13" dirty="0">
                <a:solidFill>
                  <a:schemeClr val="accent1"/>
                </a:solidFill>
                <a:latin typeface="Times New Roman" panose="02020603050405020304" pitchFamily="18" charset="0"/>
                <a:cs typeface="Times New Roman" panose="02020603050405020304" pitchFamily="18" charset="0"/>
              </a:rPr>
              <a:t>Министерство лесного, охотничьего хозяйства и природопользования  Республики Мордовия</a:t>
            </a:r>
            <a:endParaRPr lang="ru-RU" sz="1600" b="1" spc="13" dirty="0">
              <a:solidFill>
                <a:srgbClr val="FF0000"/>
              </a:solidFill>
              <a:latin typeface="Times New Roman" panose="02020603050405020304" pitchFamily="18" charset="0"/>
              <a:cs typeface="Times New Roman" panose="02020603050405020304" pitchFamily="18" charset="0"/>
            </a:endParaRPr>
          </a:p>
          <a:p>
            <a:endParaRPr lang="ru-RU" dirty="0"/>
          </a:p>
        </p:txBody>
      </p:sp>
      <p:sp>
        <p:nvSpPr>
          <p:cNvPr id="5" name="Прямоугольник 4"/>
          <p:cNvSpPr/>
          <p:nvPr/>
        </p:nvSpPr>
        <p:spPr>
          <a:xfrm>
            <a:off x="1" y="939561"/>
            <a:ext cx="5209502" cy="2246769"/>
          </a:xfrm>
          <a:prstGeom prst="rect">
            <a:avLst/>
          </a:prstGeom>
        </p:spPr>
        <p:txBody>
          <a:bodyPr wrap="square">
            <a:spAutoFit/>
          </a:bodyPr>
          <a:lstStyle/>
          <a:p>
            <a:pPr algn="just"/>
            <a:r>
              <a:rPr lang="ru-RU" sz="1000" b="1" dirty="0">
                <a:latin typeface="Times New Roman" panose="02020603050405020304" pitchFamily="18" charset="0"/>
                <a:cs typeface="Times New Roman" panose="02020603050405020304" pitchFamily="18" charset="0"/>
              </a:rPr>
              <a:t>Грипп птиц</a:t>
            </a:r>
            <a:r>
              <a:rPr lang="ru-RU" sz="1000" dirty="0">
                <a:latin typeface="Times New Roman" panose="02020603050405020304" pitchFamily="18" charset="0"/>
                <a:cs typeface="Times New Roman" panose="02020603050405020304" pitchFamily="18" charset="0"/>
              </a:rPr>
              <a:t> – острая вирусная, чрезвычайно заразная болезнь, поражающая все виды домашней птицы. Гриппом может болеть и человек.</a:t>
            </a:r>
          </a:p>
          <a:p>
            <a:pPr algn="just"/>
            <a:r>
              <a:rPr lang="ru-RU" sz="1000" b="1" dirty="0">
                <a:latin typeface="Times New Roman" panose="02020603050405020304" pitchFamily="18" charset="0"/>
                <a:cs typeface="Times New Roman" panose="02020603050405020304" pitchFamily="18" charset="0"/>
              </a:rPr>
              <a:t>Источником заражения </a:t>
            </a:r>
            <a:r>
              <a:rPr lang="ru-RU" sz="1000" dirty="0">
                <a:latin typeface="Times New Roman" panose="02020603050405020304" pitchFamily="18" charset="0"/>
                <a:cs typeface="Times New Roman" panose="02020603050405020304" pitchFamily="18" charset="0"/>
              </a:rPr>
              <a:t>- является больная гриппом птица, которая выделяет вирус во внешнюю среду с фекалиями, что даёт возможность заражения птицы через инфицированный корм и воду.</a:t>
            </a:r>
          </a:p>
          <a:p>
            <a:pPr algn="just"/>
            <a:r>
              <a:rPr lang="ru-RU" sz="1000" b="1" dirty="0">
                <a:latin typeface="Times New Roman" panose="02020603050405020304" pitchFamily="18" charset="0"/>
                <a:cs typeface="Times New Roman" panose="02020603050405020304" pitchFamily="18" charset="0"/>
              </a:rPr>
              <a:t>Инфекция передаётся </a:t>
            </a:r>
            <a:r>
              <a:rPr lang="ru-RU" sz="1000" dirty="0">
                <a:latin typeface="Times New Roman" panose="02020603050405020304" pitchFamily="18" charset="0"/>
                <a:cs typeface="Times New Roman" panose="02020603050405020304" pitchFamily="18" charset="0"/>
              </a:rPr>
              <a:t>здоровой птице воздушно-капельным путём в результате контакта её с больной, а также через обслуживающий персонал, транспорт, корма, воду, инфицированных вирусом.</a:t>
            </a:r>
          </a:p>
          <a:p>
            <a:pPr algn="just"/>
            <a:r>
              <a:rPr lang="ru-RU" sz="1000" b="1" dirty="0">
                <a:latin typeface="Times New Roman" panose="02020603050405020304" pitchFamily="18" charset="0"/>
                <a:cs typeface="Times New Roman" panose="02020603050405020304" pitchFamily="18" charset="0"/>
              </a:rPr>
              <a:t>Основные признаки </a:t>
            </a:r>
            <a:r>
              <a:rPr lang="ru-RU" sz="1000" dirty="0">
                <a:latin typeface="Times New Roman" panose="02020603050405020304" pitchFamily="18" charset="0"/>
                <a:cs typeface="Times New Roman" panose="02020603050405020304" pitchFamily="18" charset="0"/>
              </a:rPr>
              <a:t>-  для гриппа птиц характерны угнетенное состояние, потеря чувствительности, </a:t>
            </a:r>
            <a:r>
              <a:rPr lang="ru-RU" sz="1000" dirty="0" err="1">
                <a:latin typeface="Times New Roman" panose="02020603050405020304" pitchFamily="18" charset="0"/>
                <a:cs typeface="Times New Roman" panose="02020603050405020304" pitchFamily="18" charset="0"/>
              </a:rPr>
              <a:t>синюшность</a:t>
            </a:r>
            <a:r>
              <a:rPr lang="ru-RU" sz="1000" dirty="0">
                <a:latin typeface="Times New Roman" panose="02020603050405020304" pitchFamily="18" charset="0"/>
                <a:cs typeface="Times New Roman" panose="02020603050405020304" pitchFamily="18" charset="0"/>
              </a:rPr>
              <a:t>, видимых слизистых оболочек, гребня и сережек. У больной птице наблюдают сонливость, чихание, хрипы, одышку, выделение из носа, слезотечение, взъерошенность оперения.</a:t>
            </a:r>
          </a:p>
          <a:p>
            <a:pPr algn="just"/>
            <a:r>
              <a:rPr lang="ru-RU" sz="1000" dirty="0">
                <a:latin typeface="Times New Roman" panose="02020603050405020304" pitchFamily="18" charset="0"/>
                <a:cs typeface="Times New Roman" panose="02020603050405020304" pitchFamily="18" charset="0"/>
              </a:rPr>
              <a:t>Для водоплавающих птиц характерны припадки, судороги, часто паралич шеи, конечностей и крыльев.</a:t>
            </a:r>
          </a:p>
        </p:txBody>
      </p:sp>
      <p:sp>
        <p:nvSpPr>
          <p:cNvPr id="6" name="Прямоугольник 5"/>
          <p:cNvSpPr/>
          <p:nvPr/>
        </p:nvSpPr>
        <p:spPr>
          <a:xfrm>
            <a:off x="5209503" y="963013"/>
            <a:ext cx="5194972" cy="1938992"/>
          </a:xfrm>
          <a:prstGeom prst="rect">
            <a:avLst/>
          </a:prstGeom>
        </p:spPr>
        <p:txBody>
          <a:bodyPr wrap="square">
            <a:spAutoFit/>
          </a:bodyPr>
          <a:lstStyle/>
          <a:p>
            <a:r>
              <a:rPr lang="ru-RU" sz="1000" b="1" dirty="0">
                <a:latin typeface="Times New Roman" panose="02020603050405020304" pitchFamily="18" charset="0"/>
                <a:cs typeface="Times New Roman" panose="02020603050405020304" pitchFamily="18" charset="0"/>
              </a:rPr>
              <a:t>Основанием для подозрения</a:t>
            </a:r>
          </a:p>
          <a:p>
            <a:r>
              <a:rPr lang="ru-RU" sz="1000" b="1" dirty="0">
                <a:latin typeface="Times New Roman" panose="02020603050405020304" pitchFamily="18" charset="0"/>
                <a:cs typeface="Times New Roman" panose="02020603050405020304" pitchFamily="18" charset="0"/>
              </a:rPr>
              <a:t>- </a:t>
            </a:r>
            <a:r>
              <a:rPr lang="ru-RU" sz="1000" dirty="0">
                <a:latin typeface="Times New Roman" panose="02020603050405020304" pitchFamily="18" charset="0"/>
                <a:cs typeface="Times New Roman" panose="02020603050405020304" pitchFamily="18" charset="0"/>
              </a:rPr>
              <a:t>Одновременное заболевание птицы с характерными признаками гриппа в нескольких подворьях населенного пункта.</a:t>
            </a:r>
          </a:p>
          <a:p>
            <a:r>
              <a:rPr lang="ru-RU" sz="1000" dirty="0">
                <a:latin typeface="Times New Roman" panose="02020603050405020304" pitchFamily="18" charset="0"/>
                <a:cs typeface="Times New Roman" panose="02020603050405020304" pitchFamily="18" charset="0"/>
              </a:rPr>
              <a:t>- Повышенный падёж</a:t>
            </a:r>
          </a:p>
          <a:p>
            <a:r>
              <a:rPr lang="ru-RU" sz="1000" dirty="0">
                <a:latin typeface="Times New Roman" panose="02020603050405020304" pitchFamily="18" charset="0"/>
                <a:cs typeface="Times New Roman" panose="02020603050405020304" pitchFamily="18" charset="0"/>
              </a:rPr>
              <a:t>В случаях появления массового заболевания птицы владельцы их обязаны:</a:t>
            </a:r>
          </a:p>
          <a:p>
            <a:r>
              <a:rPr lang="ru-RU" sz="1000" dirty="0">
                <a:latin typeface="Times New Roman" panose="02020603050405020304" pitchFamily="18" charset="0"/>
                <a:cs typeface="Times New Roman" panose="02020603050405020304" pitchFamily="18" charset="0"/>
              </a:rPr>
              <a:t>-немедленно сообщить по телефону в об этом Республиканскую ветеринарную службу или районную ветеринарную станцию, изолировать больных птиц и не допускать посещения своего подворья другим лицам.</a:t>
            </a:r>
          </a:p>
          <a:p>
            <a:r>
              <a:rPr lang="ru-RU" sz="1000" dirty="0">
                <a:latin typeface="Times New Roman" panose="02020603050405020304" pitchFamily="18" charset="0"/>
                <a:cs typeface="Times New Roman" panose="02020603050405020304" pitchFamily="18" charset="0"/>
              </a:rPr>
              <a:t>-обеспечить до прилёта перелётной дикой водоплавающей птицы исключительно подворное содержание в личных подворных хозяйствах граждан во всех населенных пунктах, так как при выгульном её содержании не исключён контакт.</a:t>
            </a:r>
          </a:p>
          <a:p>
            <a:endParaRPr lang="ru-RU" sz="1000" dirty="0"/>
          </a:p>
        </p:txBody>
      </p:sp>
      <p:pic>
        <p:nvPicPr>
          <p:cNvPr id="12" name="Рисунок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341" y="3186330"/>
            <a:ext cx="2695580" cy="1973740"/>
          </a:xfrm>
          <a:prstGeom prst="rect">
            <a:avLst/>
          </a:prstGeom>
        </p:spPr>
      </p:pic>
      <p:pic>
        <p:nvPicPr>
          <p:cNvPr id="14" name="Рисунок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02949" y="3186330"/>
            <a:ext cx="2452821" cy="1973740"/>
          </a:xfrm>
          <a:prstGeom prst="rect">
            <a:avLst/>
          </a:prstGeom>
        </p:spPr>
      </p:pic>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11989" y="3186330"/>
            <a:ext cx="2352823" cy="1990172"/>
          </a:xfrm>
          <a:prstGeom prst="rect">
            <a:avLst/>
          </a:prstGeom>
        </p:spPr>
      </p:pic>
      <p:pic>
        <p:nvPicPr>
          <p:cNvPr id="16" name="Рисунок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17798" y="3186330"/>
            <a:ext cx="2390888" cy="1973740"/>
          </a:xfrm>
          <a:prstGeom prst="rect">
            <a:avLst/>
          </a:prstGeom>
        </p:spPr>
      </p:pic>
    </p:spTree>
    <p:extLst>
      <p:ext uri="{BB962C8B-B14F-4D97-AF65-F5344CB8AC3E}">
        <p14:creationId xmlns:p14="http://schemas.microsoft.com/office/powerpoint/2010/main" val="452675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696854" y="484329"/>
            <a:ext cx="3317832" cy="279820"/>
          </a:xfrm>
          <a:prstGeom prst="rect">
            <a:avLst/>
          </a:prstGeom>
        </p:spPr>
        <p:txBody>
          <a:bodyPr wrap="none">
            <a:spAutoFit/>
          </a:bodyPr>
          <a:lstStyle/>
          <a:p>
            <a:pPr marL="97544" algn="ctr">
              <a:lnSpc>
                <a:spcPts val="1391"/>
              </a:lnSpc>
              <a:spcBef>
                <a:spcPts val="2048"/>
              </a:spcBef>
              <a:spcAft>
                <a:spcPts val="1203"/>
              </a:spcAft>
            </a:pPr>
            <a:r>
              <a:rPr lang="ru-RU" sz="1600" b="1" spc="4"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ОСТОРОЖНО ! БЕШЕНСТВО!</a:t>
            </a:r>
            <a:endParaRPr lang="ru-RU" sz="1600" b="1" spc="4"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33" name="Скругленный прямоугольник 32"/>
          <p:cNvSpPr/>
          <p:nvPr/>
        </p:nvSpPr>
        <p:spPr>
          <a:xfrm>
            <a:off x="99481" y="5273858"/>
            <a:ext cx="10165331" cy="1910713"/>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ru-RU" sz="1536"/>
          </a:p>
        </p:txBody>
      </p:sp>
      <p:sp>
        <p:nvSpPr>
          <p:cNvPr id="34" name="Прямоугольник 33"/>
          <p:cNvSpPr/>
          <p:nvPr/>
        </p:nvSpPr>
        <p:spPr>
          <a:xfrm>
            <a:off x="366490" y="5279369"/>
            <a:ext cx="1902446" cy="1625573"/>
          </a:xfrm>
          <a:prstGeom prst="rect">
            <a:avLst/>
          </a:prstGeom>
        </p:spPr>
        <p:txBody>
          <a:bodyPr wrap="square">
            <a:spAutoFit/>
          </a:bodyPr>
          <a:lstStyle/>
          <a:p>
            <a:r>
              <a:rPr lang="ru-RU" sz="1000" b="1" spc="13" dirty="0" err="1">
                <a:solidFill>
                  <a:srgbClr val="000000"/>
                </a:solidFill>
                <a:latin typeface="Times New Roman" panose="02020603050405020304" pitchFamily="18" charset="0"/>
              </a:rPr>
              <a:t>Атюрьевская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8(83454)2-11-86</a:t>
            </a:r>
          </a:p>
          <a:p>
            <a:r>
              <a:rPr lang="ru-RU" sz="1000" b="1" spc="13" dirty="0" err="1">
                <a:solidFill>
                  <a:srgbClr val="000000"/>
                </a:solidFill>
                <a:latin typeface="Times New Roman" panose="02020603050405020304" pitchFamily="18" charset="0"/>
              </a:rPr>
              <a:t>Ардатовская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 8(83431)3-23-24</a:t>
            </a:r>
          </a:p>
          <a:p>
            <a:r>
              <a:rPr lang="ru-RU" sz="1000" b="1" spc="13" dirty="0" err="1">
                <a:solidFill>
                  <a:srgbClr val="000000"/>
                </a:solidFill>
                <a:latin typeface="Times New Roman" panose="02020603050405020304" pitchFamily="18" charset="0"/>
              </a:rPr>
              <a:t>Атяшевская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8(83434)2-25-23</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Дубёнская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8(83447)2-13-71</a:t>
            </a:r>
            <a:endParaRPr lang="en-US" sz="1000"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939" dirty="0"/>
          </a:p>
        </p:txBody>
      </p:sp>
      <p:sp>
        <p:nvSpPr>
          <p:cNvPr id="35" name="Прямоугольник 34"/>
          <p:cNvSpPr/>
          <p:nvPr/>
        </p:nvSpPr>
        <p:spPr>
          <a:xfrm>
            <a:off x="2182772" y="5273859"/>
            <a:ext cx="1639936" cy="1638654"/>
          </a:xfrm>
          <a:prstGeom prst="rect">
            <a:avLst/>
          </a:prstGeom>
        </p:spPr>
        <p:txBody>
          <a:bodyPr wrap="none">
            <a:spAutoFit/>
          </a:bodyPr>
          <a:lstStyle/>
          <a:p>
            <a:r>
              <a:rPr lang="ru-RU" sz="1000" b="1" spc="13" dirty="0" err="1">
                <a:solidFill>
                  <a:srgbClr val="000000"/>
                </a:solidFill>
                <a:latin typeface="Times New Roman" panose="02020603050405020304" pitchFamily="18" charset="0"/>
              </a:rPr>
              <a:t>Ельниковская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8(83444)2-60-14</a:t>
            </a:r>
          </a:p>
          <a:p>
            <a:r>
              <a:rPr lang="ru-RU" sz="1000" b="1" spc="13" dirty="0" err="1">
                <a:solidFill>
                  <a:srgbClr val="000000"/>
                </a:solidFill>
                <a:latin typeface="Times New Roman" panose="02020603050405020304" pitchFamily="18" charset="0"/>
              </a:rPr>
              <a:t>Зубово</a:t>
            </a:r>
            <a:r>
              <a:rPr lang="ru-RU" sz="1000" b="1" spc="13" dirty="0">
                <a:solidFill>
                  <a:srgbClr val="000000"/>
                </a:solidFill>
                <a:latin typeface="Times New Roman" panose="02020603050405020304" pitchFamily="18" charset="0"/>
              </a:rPr>
              <a:t>–Полянская  РВС</a:t>
            </a:r>
          </a:p>
          <a:p>
            <a:r>
              <a:rPr lang="ru-RU" sz="1000" spc="13" dirty="0">
                <a:solidFill>
                  <a:srgbClr val="000000"/>
                </a:solidFill>
                <a:latin typeface="Times New Roman" panose="02020603050405020304" pitchFamily="18" charset="0"/>
              </a:rPr>
              <a:t> 8(83458)2-30-69</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Инсарская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8-987-680-23-27</a:t>
            </a:r>
            <a:endParaRPr lang="en-US" sz="1000" spc="13" dirty="0">
              <a:solidFill>
                <a:srgbClr val="000000"/>
              </a:solidFill>
              <a:latin typeface="Times New Roman" panose="02020603050405020304" pitchFamily="18" charset="0"/>
            </a:endParaRPr>
          </a:p>
          <a:p>
            <a:r>
              <a:rPr lang="ru-RU" sz="1000" b="1" spc="13" dirty="0" err="1">
                <a:solidFill>
                  <a:srgbClr val="000000"/>
                </a:solidFill>
                <a:latin typeface="Times New Roman" panose="02020603050405020304" pitchFamily="18" charset="0"/>
              </a:rPr>
              <a:t>Кадошкинская</a:t>
            </a:r>
            <a:r>
              <a:rPr lang="ru-RU" sz="1000" b="1" spc="13" dirty="0">
                <a:solidFill>
                  <a:srgbClr val="000000"/>
                </a:solidFill>
                <a:latin typeface="Times New Roman" panose="02020603050405020304" pitchFamily="18" charset="0"/>
              </a:rPr>
              <a:t> РВС</a:t>
            </a:r>
          </a:p>
          <a:p>
            <a:r>
              <a:rPr lang="ru-RU" sz="1000" spc="13" dirty="0">
                <a:solidFill>
                  <a:srgbClr val="000000"/>
                </a:solidFill>
                <a:latin typeface="Times New Roman" panose="02020603050405020304" pitchFamily="18" charset="0"/>
              </a:rPr>
              <a:t>8(83448)2-34-17</a:t>
            </a:r>
          </a:p>
          <a:p>
            <a:endParaRPr lang="ru-RU" sz="1024" spc="13" dirty="0">
              <a:solidFill>
                <a:srgbClr val="000000"/>
              </a:solidFill>
              <a:latin typeface="Times New Roman" panose="02020603050405020304" pitchFamily="18" charset="0"/>
            </a:endParaRPr>
          </a:p>
          <a:p>
            <a:r>
              <a:rPr lang="ru-RU" sz="1024" spc="13" dirty="0">
                <a:solidFill>
                  <a:srgbClr val="000000"/>
                </a:solidFill>
                <a:latin typeface="Times New Roman" panose="02020603050405020304" pitchFamily="18" charset="0"/>
              </a:rPr>
              <a:t>  </a:t>
            </a:r>
          </a:p>
        </p:txBody>
      </p:sp>
      <p:sp>
        <p:nvSpPr>
          <p:cNvPr id="38" name="Прямоугольник 37"/>
          <p:cNvSpPr/>
          <p:nvPr/>
        </p:nvSpPr>
        <p:spPr>
          <a:xfrm>
            <a:off x="4249770" y="5274522"/>
            <a:ext cx="1580561" cy="1796261"/>
          </a:xfrm>
          <a:prstGeom prst="rect">
            <a:avLst/>
          </a:prstGeom>
        </p:spPr>
        <p:txBody>
          <a:bodyPr wrap="none">
            <a:spAutoFit/>
          </a:bodyPr>
          <a:lstStyle/>
          <a:p>
            <a:r>
              <a:rPr lang="ru-RU" sz="1000" b="1" spc="13" dirty="0" err="1">
                <a:solidFill>
                  <a:srgbClr val="000000"/>
                </a:solidFill>
                <a:latin typeface="Times New Roman" panose="02020603050405020304" pitchFamily="18" charset="0"/>
              </a:rPr>
              <a:t>Кочкуроваская</a:t>
            </a:r>
            <a:r>
              <a:rPr lang="ru-RU" sz="1000" b="1" spc="13" dirty="0">
                <a:solidFill>
                  <a:srgbClr val="000000"/>
                </a:solidFill>
                <a:latin typeface="Times New Roman" panose="02020603050405020304" pitchFamily="18" charset="0"/>
              </a:rPr>
              <a:t> РВС</a:t>
            </a:r>
          </a:p>
          <a:p>
            <a:r>
              <a:rPr lang="ru-RU" sz="1000" dirty="0">
                <a:latin typeface="Times New Roman" panose="02020603050405020304" pitchFamily="18" charset="0"/>
                <a:cs typeface="Times New Roman" panose="02020603050405020304" pitchFamily="18" charset="0"/>
              </a:rPr>
              <a:t>8(83439)2-18-24</a:t>
            </a:r>
            <a:endParaRPr lang="en-US" sz="1000" dirty="0">
              <a:latin typeface="Times New Roman" panose="02020603050405020304" pitchFamily="18" charset="0"/>
              <a:cs typeface="Times New Roman" panose="02020603050405020304" pitchFamily="18" charset="0"/>
            </a:endParaRPr>
          </a:p>
          <a:p>
            <a:r>
              <a:rPr lang="ru-RU" sz="1000" b="1" spc="13" dirty="0" err="1">
                <a:solidFill>
                  <a:srgbClr val="000000"/>
                </a:solidFill>
                <a:latin typeface="Times New Roman" panose="02020603050405020304" pitchFamily="18" charset="0"/>
                <a:cs typeface="Times New Roman" panose="02020603050405020304" pitchFamily="18" charset="0"/>
              </a:rPr>
              <a:t>Краснослободская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a:t>
            </a:r>
          </a:p>
          <a:p>
            <a:r>
              <a:rPr lang="ru-RU" sz="1000" spc="13" dirty="0">
                <a:solidFill>
                  <a:srgbClr val="000000"/>
                </a:solidFill>
                <a:latin typeface="Times New Roman" panose="02020603050405020304" pitchFamily="18" charset="0"/>
                <a:cs typeface="Times New Roman" panose="02020603050405020304" pitchFamily="18" charset="0"/>
              </a:rPr>
              <a:t>8(83443)3-01-97</a:t>
            </a:r>
          </a:p>
          <a:p>
            <a:r>
              <a:rPr lang="ru-RU" sz="1000" b="1" spc="13" dirty="0">
                <a:solidFill>
                  <a:srgbClr val="000000"/>
                </a:solidFill>
                <a:latin typeface="Times New Roman" panose="02020603050405020304" pitchFamily="18" charset="0"/>
                <a:cs typeface="Times New Roman" panose="02020603050405020304" pitchFamily="18" charset="0"/>
              </a:rPr>
              <a:t>Ромодановская </a:t>
            </a:r>
            <a:r>
              <a:rPr lang="ru-RU" sz="1000" b="1" spc="13" dirty="0">
                <a:solidFill>
                  <a:srgbClr val="000000"/>
                </a:solidFill>
                <a:latin typeface="Times New Roman" panose="02020603050405020304" pitchFamily="18" charset="0"/>
              </a:rPr>
              <a:t>РВС</a:t>
            </a:r>
          </a:p>
          <a:p>
            <a:r>
              <a:rPr lang="ru-RU" sz="1000" spc="13" dirty="0">
                <a:solidFill>
                  <a:srgbClr val="000000"/>
                </a:solidFill>
                <a:latin typeface="Times New Roman" panose="02020603050405020304" pitchFamily="18" charset="0"/>
                <a:cs typeface="Times New Roman" panose="02020603050405020304" pitchFamily="18" charset="0"/>
              </a:rPr>
              <a:t>8(83438)2-13-98</a:t>
            </a:r>
          </a:p>
          <a:p>
            <a:r>
              <a:rPr lang="ru-RU" sz="1000" b="1" spc="13" dirty="0">
                <a:solidFill>
                  <a:srgbClr val="000000"/>
                </a:solidFill>
                <a:latin typeface="Times New Roman" panose="02020603050405020304" pitchFamily="18" charset="0"/>
                <a:cs typeface="Times New Roman" panose="02020603050405020304" pitchFamily="18" charset="0"/>
              </a:rPr>
              <a:t>Рузаевская </a:t>
            </a:r>
            <a:r>
              <a:rPr lang="ru-RU" sz="1000" b="1" spc="13" dirty="0">
                <a:solidFill>
                  <a:srgbClr val="000000"/>
                </a:solidFill>
                <a:latin typeface="Times New Roman" panose="02020603050405020304" pitchFamily="18" charset="0"/>
              </a:rPr>
              <a:t>РВС </a:t>
            </a:r>
          </a:p>
          <a:p>
            <a:r>
              <a:rPr lang="ru-RU" sz="1000" spc="13" dirty="0">
                <a:solidFill>
                  <a:srgbClr val="000000"/>
                </a:solidFill>
                <a:latin typeface="Times New Roman" panose="02020603050405020304" pitchFamily="18" charset="0"/>
                <a:cs typeface="Times New Roman" panose="02020603050405020304" pitchFamily="18" charset="0"/>
              </a:rPr>
              <a:t>8(83451)2-47-47</a:t>
            </a:r>
          </a:p>
          <a:p>
            <a:endParaRPr lang="en-US"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40" name="Прямоугольник 39"/>
          <p:cNvSpPr/>
          <p:nvPr/>
        </p:nvSpPr>
        <p:spPr>
          <a:xfrm>
            <a:off x="6347107" y="5275454"/>
            <a:ext cx="1998770" cy="1180708"/>
          </a:xfrm>
          <a:prstGeom prst="rect">
            <a:avLst/>
          </a:prstGeom>
        </p:spPr>
        <p:txBody>
          <a:bodyPr wrap="square">
            <a:spAutoFit/>
          </a:bodyPr>
          <a:lstStyle/>
          <a:p>
            <a:r>
              <a:rPr lang="ru-RU" sz="1000" b="1" spc="13" dirty="0" err="1">
                <a:solidFill>
                  <a:srgbClr val="000000"/>
                </a:solidFill>
                <a:latin typeface="Times New Roman" panose="02020603050405020304" pitchFamily="18" charset="0"/>
                <a:cs typeface="Times New Roman" panose="02020603050405020304" pitchFamily="18" charset="0"/>
              </a:rPr>
              <a:t>Старошайговская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a:t>
            </a:r>
          </a:p>
          <a:p>
            <a:r>
              <a:rPr lang="ru-RU" sz="1000" spc="13" dirty="0">
                <a:solidFill>
                  <a:srgbClr val="000000"/>
                </a:solidFill>
                <a:latin typeface="Times New Roman" panose="02020603050405020304" pitchFamily="18" charset="0"/>
                <a:cs typeface="Times New Roman" panose="02020603050405020304" pitchFamily="18" charset="0"/>
              </a:rPr>
              <a:t>8(83432)2-12-31</a:t>
            </a:r>
            <a:endParaRPr lang="en-US" sz="1000" spc="13" dirty="0">
              <a:solidFill>
                <a:srgbClr val="000000"/>
              </a:solidFill>
              <a:latin typeface="Times New Roman" panose="02020603050405020304" pitchFamily="18" charset="0"/>
              <a:cs typeface="Times New Roman" panose="02020603050405020304" pitchFamily="18" charset="0"/>
            </a:endParaRPr>
          </a:p>
          <a:p>
            <a:r>
              <a:rPr lang="ru-RU" sz="1000" b="1" spc="13" dirty="0" err="1">
                <a:solidFill>
                  <a:srgbClr val="000000"/>
                </a:solidFill>
                <a:latin typeface="Times New Roman" panose="02020603050405020304" pitchFamily="18" charset="0"/>
                <a:cs typeface="Times New Roman" panose="02020603050405020304" pitchFamily="18" charset="0"/>
              </a:rPr>
              <a:t>Темниковская</a:t>
            </a:r>
            <a:r>
              <a:rPr lang="ru-RU" sz="1000" b="1" spc="13" dirty="0">
                <a:solidFill>
                  <a:srgbClr val="000000"/>
                </a:solidFill>
                <a:latin typeface="Times New Roman" panose="02020603050405020304" pitchFamily="18" charset="0"/>
                <a:cs typeface="Times New Roman" panose="02020603050405020304" pitchFamily="18" charset="0"/>
              </a:rPr>
              <a:t> </a:t>
            </a:r>
            <a:r>
              <a:rPr lang="ru-RU" sz="1000" b="1" spc="13" dirty="0">
                <a:solidFill>
                  <a:srgbClr val="000000"/>
                </a:solidFill>
                <a:latin typeface="Times New Roman" panose="02020603050405020304" pitchFamily="18" charset="0"/>
              </a:rPr>
              <a:t>РВС</a:t>
            </a:r>
          </a:p>
          <a:p>
            <a:r>
              <a:rPr lang="ru-RU" sz="1000" spc="13" dirty="0">
                <a:solidFill>
                  <a:srgbClr val="000000"/>
                </a:solidFill>
                <a:latin typeface="Times New Roman" panose="02020603050405020304" pitchFamily="18" charset="0"/>
                <a:cs typeface="Times New Roman" panose="02020603050405020304" pitchFamily="18" charset="0"/>
              </a:rPr>
              <a:t>8(83445)2-20-41</a:t>
            </a: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cs typeface="Times New Roman" panose="02020603050405020304" pitchFamily="18" charset="0"/>
            </a:endParaRPr>
          </a:p>
          <a:p>
            <a:endParaRPr lang="ru-RU" sz="1024" spc="13" dirty="0">
              <a:solidFill>
                <a:srgbClr val="000000"/>
              </a:solidFill>
              <a:latin typeface="Times New Roman" panose="02020603050405020304" pitchFamily="18" charset="0"/>
            </a:endParaRPr>
          </a:p>
        </p:txBody>
      </p:sp>
      <p:sp>
        <p:nvSpPr>
          <p:cNvPr id="41" name="Прямоугольник 40"/>
          <p:cNvSpPr/>
          <p:nvPr/>
        </p:nvSpPr>
        <p:spPr>
          <a:xfrm>
            <a:off x="8244361" y="5273857"/>
            <a:ext cx="1802032" cy="1015663"/>
          </a:xfrm>
          <a:prstGeom prst="rect">
            <a:avLst/>
          </a:prstGeom>
        </p:spPr>
        <p:txBody>
          <a:bodyPr wrap="none">
            <a:spAutoFit/>
          </a:bodyPr>
          <a:lstStyle/>
          <a:p>
            <a:r>
              <a:rPr lang="ru-RU" sz="1000" b="1" spc="13" dirty="0">
                <a:solidFill>
                  <a:srgbClr val="000000"/>
                </a:solidFill>
                <a:latin typeface="Times New Roman" panose="02020603050405020304" pitchFamily="18" charset="0"/>
                <a:cs typeface="Times New Roman" panose="02020603050405020304" pitchFamily="18" charset="0"/>
              </a:rPr>
              <a:t>ГБУ Мордовская РСББЖ</a:t>
            </a:r>
          </a:p>
          <a:p>
            <a:r>
              <a:rPr lang="ru-RU" sz="1000" spc="13" dirty="0">
                <a:solidFill>
                  <a:srgbClr val="000000"/>
                </a:solidFill>
                <a:latin typeface="Times New Roman" panose="02020603050405020304" pitchFamily="18" charset="0"/>
                <a:cs typeface="Times New Roman" panose="02020603050405020304" pitchFamily="18" charset="0"/>
              </a:rPr>
              <a:t>8 (</a:t>
            </a:r>
            <a:r>
              <a:rPr lang="en-US" sz="1000" spc="13" dirty="0">
                <a:solidFill>
                  <a:srgbClr val="000000"/>
                </a:solidFill>
                <a:latin typeface="Times New Roman" panose="02020603050405020304" pitchFamily="18" charset="0"/>
                <a:cs typeface="Times New Roman" panose="02020603050405020304" pitchFamily="18" charset="0"/>
              </a:rPr>
              <a:t>8</a:t>
            </a:r>
            <a:r>
              <a:rPr lang="ru-RU" sz="1000" spc="13" dirty="0">
                <a:solidFill>
                  <a:srgbClr val="000000"/>
                </a:solidFill>
                <a:latin typeface="Times New Roman" panose="02020603050405020304" pitchFamily="18" charset="0"/>
                <a:cs typeface="Times New Roman" panose="02020603050405020304" pitchFamily="18" charset="0"/>
              </a:rPr>
              <a:t>342)29-41-56</a:t>
            </a:r>
          </a:p>
          <a:p>
            <a:r>
              <a:rPr lang="ru-RU" sz="1000" b="1" spc="13" dirty="0">
                <a:solidFill>
                  <a:srgbClr val="000000"/>
                </a:solidFill>
                <a:latin typeface="Times New Roman" panose="02020603050405020304" pitchFamily="18" charset="0"/>
                <a:cs typeface="Times New Roman" panose="02020603050405020304" pitchFamily="18" charset="0"/>
              </a:rPr>
              <a:t>ГБУ Мордовская </a:t>
            </a:r>
          </a:p>
          <a:p>
            <a:r>
              <a:rPr lang="ru-RU" sz="1000" b="1" spc="13" dirty="0">
                <a:solidFill>
                  <a:srgbClr val="000000"/>
                </a:solidFill>
                <a:latin typeface="Times New Roman" panose="02020603050405020304" pitchFamily="18" charset="0"/>
                <a:cs typeface="Times New Roman" panose="02020603050405020304" pitchFamily="18" charset="0"/>
              </a:rPr>
              <a:t>Республиканская</a:t>
            </a:r>
          </a:p>
          <a:p>
            <a:r>
              <a:rPr lang="ru-RU" sz="1000" b="1" spc="13" dirty="0">
                <a:solidFill>
                  <a:srgbClr val="000000"/>
                </a:solidFill>
                <a:latin typeface="Times New Roman" panose="02020603050405020304" pitchFamily="18" charset="0"/>
                <a:cs typeface="Times New Roman" panose="02020603050405020304" pitchFamily="18" charset="0"/>
              </a:rPr>
              <a:t>ветеринарная лаборатория</a:t>
            </a:r>
          </a:p>
          <a:p>
            <a:r>
              <a:rPr lang="ru-RU" sz="1000" spc="13" dirty="0">
                <a:solidFill>
                  <a:srgbClr val="000000"/>
                </a:solidFill>
                <a:latin typeface="Times New Roman" panose="02020603050405020304" pitchFamily="18" charset="0"/>
                <a:cs typeface="Times New Roman" panose="02020603050405020304" pitchFamily="18" charset="0"/>
              </a:rPr>
              <a:t>8 (</a:t>
            </a:r>
            <a:r>
              <a:rPr lang="en-US" sz="1000" spc="13" dirty="0">
                <a:solidFill>
                  <a:srgbClr val="000000"/>
                </a:solidFill>
                <a:latin typeface="Times New Roman" panose="02020603050405020304" pitchFamily="18" charset="0"/>
                <a:cs typeface="Times New Roman" panose="02020603050405020304" pitchFamily="18" charset="0"/>
              </a:rPr>
              <a:t>8</a:t>
            </a:r>
            <a:r>
              <a:rPr lang="ru-RU" sz="1000" spc="13" dirty="0">
                <a:solidFill>
                  <a:srgbClr val="000000"/>
                </a:solidFill>
                <a:latin typeface="Times New Roman" panose="02020603050405020304" pitchFamily="18" charset="0"/>
                <a:cs typeface="Times New Roman" panose="02020603050405020304" pitchFamily="18" charset="0"/>
              </a:rPr>
              <a:t>342) 29-31-33</a:t>
            </a:r>
          </a:p>
        </p:txBody>
      </p:sp>
      <p:sp>
        <p:nvSpPr>
          <p:cNvPr id="3" name="Прямоугольник 2"/>
          <p:cNvSpPr/>
          <p:nvPr/>
        </p:nvSpPr>
        <p:spPr>
          <a:xfrm>
            <a:off x="145341" y="6479614"/>
            <a:ext cx="10110618" cy="880369"/>
          </a:xfrm>
          <a:prstGeom prst="rect">
            <a:avLst/>
          </a:prstGeom>
        </p:spPr>
        <p:txBody>
          <a:bodyPr wrap="square">
            <a:spAutoFit/>
          </a:bodyPr>
          <a:lstStyle/>
          <a:p>
            <a:pPr algn="ctr"/>
            <a:r>
              <a:rPr lang="ru-RU" sz="1000" b="1" spc="13" dirty="0">
                <a:solidFill>
                  <a:srgbClr val="000000"/>
                </a:solidFill>
                <a:latin typeface="Times New Roman" panose="02020603050405020304" pitchFamily="18" charset="0"/>
                <a:cs typeface="Times New Roman" panose="02020603050405020304" pitchFamily="18" charset="0"/>
              </a:rPr>
              <a:t>По всем вопросам обращайтесь в учреждения государственной ветеринарной службы Республики Мордовия и Министерство лесного, охотничьего хозяйства и                           природопользования  Республики Мордовия</a:t>
            </a:r>
          </a:p>
          <a:p>
            <a:pPr algn="ctr"/>
            <a:r>
              <a:rPr lang="ru-RU" sz="1000" b="1" spc="13" dirty="0">
                <a:solidFill>
                  <a:srgbClr val="000000"/>
                </a:solidFill>
                <a:latin typeface="Times New Roman" panose="02020603050405020304" pitchFamily="18" charset="0"/>
                <a:cs typeface="Times New Roman" panose="02020603050405020304" pitchFamily="18" charset="0"/>
              </a:rPr>
              <a:t>               Телефон горячей линии ветеринарной службы Республики Мордовия 8 (</a:t>
            </a:r>
            <a:r>
              <a:rPr lang="en-US" sz="1000" b="1" spc="13" dirty="0">
                <a:solidFill>
                  <a:srgbClr val="000000"/>
                </a:solidFill>
                <a:latin typeface="Times New Roman" panose="02020603050405020304" pitchFamily="18" charset="0"/>
                <a:cs typeface="Times New Roman" panose="02020603050405020304" pitchFamily="18" charset="0"/>
              </a:rPr>
              <a:t>8</a:t>
            </a:r>
            <a:r>
              <a:rPr lang="ru-RU" sz="1000" b="1" spc="13" dirty="0">
                <a:solidFill>
                  <a:srgbClr val="000000"/>
                </a:solidFill>
                <a:latin typeface="Times New Roman" panose="02020603050405020304" pitchFamily="18" charset="0"/>
                <a:cs typeface="Times New Roman" panose="02020603050405020304" pitchFamily="18" charset="0"/>
              </a:rPr>
              <a:t>342) 39-45-41, </a:t>
            </a:r>
          </a:p>
          <a:p>
            <a:pPr algn="ctr"/>
            <a:r>
              <a:rPr lang="ru-RU" sz="1000" b="1" spc="13" dirty="0">
                <a:solidFill>
                  <a:srgbClr val="000000"/>
                </a:solidFill>
                <a:latin typeface="Times New Roman" panose="02020603050405020304" pitchFamily="18" charset="0"/>
                <a:cs typeface="Times New Roman" panose="02020603050405020304" pitchFamily="18" charset="0"/>
              </a:rPr>
              <a:t>Министерство лесного, охотничьего хозяйства и  природопользования  Республики Мордовия 8 (8342) 39-23-13</a:t>
            </a:r>
          </a:p>
          <a:p>
            <a:endParaRPr lang="ru-RU" sz="1024" b="1" spc="13" dirty="0">
              <a:solidFill>
                <a:srgbClr val="000000"/>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253454" y="44126"/>
            <a:ext cx="10871200" cy="384721"/>
          </a:xfrm>
          <a:prstGeom prst="rect">
            <a:avLst/>
          </a:prstGeom>
        </p:spPr>
        <p:txBody>
          <a:bodyPr wrap="square">
            <a:spAutoFit/>
          </a:bodyPr>
          <a:lstStyle/>
          <a:p>
            <a:pPr algn="ctr"/>
            <a:r>
              <a:rPr lang="ru-RU" sz="1900" b="1" spc="13" dirty="0">
                <a:solidFill>
                  <a:schemeClr val="accent1"/>
                </a:solidFill>
                <a:latin typeface="Times New Roman" panose="02020603050405020304" pitchFamily="18" charset="0"/>
                <a:ea typeface="Times New Roman" panose="02020603050405020304" pitchFamily="18" charset="0"/>
              </a:rPr>
              <a:t>Мордовская республиканская ветеринарная служба Республики Мордовия</a:t>
            </a:r>
            <a:endParaRPr lang="ru-RU" dirty="0"/>
          </a:p>
        </p:txBody>
      </p:sp>
      <p:sp>
        <p:nvSpPr>
          <p:cNvPr id="5" name="Прямоугольник 4"/>
          <p:cNvSpPr/>
          <p:nvPr/>
        </p:nvSpPr>
        <p:spPr>
          <a:xfrm>
            <a:off x="1" y="939561"/>
            <a:ext cx="5209502" cy="2400657"/>
          </a:xfrm>
          <a:prstGeom prst="rect">
            <a:avLst/>
          </a:prstGeom>
        </p:spPr>
        <p:txBody>
          <a:bodyPr wrap="square">
            <a:spAutoFit/>
          </a:bodyPr>
          <a:lstStyle/>
          <a:p>
            <a:pPr algn="just"/>
            <a:r>
              <a:rPr lang="ru-RU" sz="1000" b="1" dirty="0">
                <a:solidFill>
                  <a:srgbClr val="FF0000"/>
                </a:solidFill>
                <a:latin typeface="Times New Roman" panose="02020603050405020304" pitchFamily="18" charset="0"/>
                <a:cs typeface="Times New Roman" panose="02020603050405020304" pitchFamily="18" charset="0"/>
              </a:rPr>
              <a:t>Бешенство</a:t>
            </a:r>
            <a:r>
              <a:rPr lang="ru-RU" sz="1000" dirty="0">
                <a:latin typeface="Times New Roman" panose="02020603050405020304" pitchFamily="18" charset="0"/>
                <a:cs typeface="Times New Roman" panose="02020603050405020304" pitchFamily="18" charset="0"/>
              </a:rPr>
              <a:t> – острое инфекционное заболевание, общее для человека и животных. При отсутствии специального лечения приводит к смерти больного. Вирус бешенства проникает в организм человека</a:t>
            </a:r>
            <a:r>
              <a:rPr lang="en-US" sz="1000" dirty="0">
                <a:latin typeface="Times New Roman" panose="02020603050405020304" pitchFamily="18" charset="0"/>
                <a:cs typeface="Times New Roman" panose="02020603050405020304" pitchFamily="18" charset="0"/>
              </a:rPr>
              <a:t> </a:t>
            </a:r>
            <a:r>
              <a:rPr lang="ru-RU" sz="1000" dirty="0">
                <a:latin typeface="Times New Roman" panose="02020603050405020304" pitchFamily="18" charset="0"/>
                <a:cs typeface="Times New Roman" panose="02020603050405020304" pitchFamily="18" charset="0"/>
              </a:rPr>
              <a:t>при укусе зараженным животным или попадании его слюны на поврежденную поверхность кожи (ссадины, раны, царапины).</a:t>
            </a:r>
          </a:p>
          <a:p>
            <a:pPr algn="just"/>
            <a:endParaRPr lang="ru-RU" sz="1000" dirty="0">
              <a:latin typeface="Times New Roman" panose="02020603050405020304" pitchFamily="18" charset="0"/>
              <a:cs typeface="Times New Roman" panose="02020603050405020304" pitchFamily="18" charset="0"/>
            </a:endParaRPr>
          </a:p>
          <a:p>
            <a:pPr algn="just"/>
            <a:r>
              <a:rPr lang="ru-RU" sz="1000" b="1" dirty="0">
                <a:solidFill>
                  <a:srgbClr val="FF0000"/>
                </a:solidFill>
                <a:latin typeface="Times New Roman" panose="02020603050405020304" pitchFamily="18" charset="0"/>
                <a:cs typeface="Times New Roman" panose="02020603050405020304" pitchFamily="18" charset="0"/>
              </a:rPr>
              <a:t>Источник заражения человека</a:t>
            </a:r>
            <a:r>
              <a:rPr lang="ru-RU" sz="1000" dirty="0">
                <a:latin typeface="Times New Roman" panose="02020603050405020304" pitchFamily="18" charset="0"/>
                <a:cs typeface="Times New Roman" panose="02020603050405020304" pitchFamily="18" charset="0"/>
              </a:rPr>
              <a:t> вирусом бешенства являются инфицированные животные (собаки, лисы, волки, ежи, кошки и т.д.)</a:t>
            </a:r>
          </a:p>
          <a:p>
            <a:pPr algn="just"/>
            <a:endParaRPr lang="ru-RU" sz="1000" dirty="0">
              <a:latin typeface="Times New Roman" panose="02020603050405020304" pitchFamily="18" charset="0"/>
              <a:cs typeface="Times New Roman" panose="02020603050405020304" pitchFamily="18" charset="0"/>
            </a:endParaRPr>
          </a:p>
          <a:p>
            <a:pPr algn="just"/>
            <a:r>
              <a:rPr lang="ru-RU" sz="1000" b="1" dirty="0">
                <a:solidFill>
                  <a:srgbClr val="FF0000"/>
                </a:solidFill>
                <a:latin typeface="Times New Roman" panose="02020603050405020304" pitchFamily="18" charset="0"/>
                <a:cs typeface="Times New Roman" panose="02020603050405020304" pitchFamily="18" charset="0"/>
              </a:rPr>
              <a:t>Что нужно делать, если Вас укусило (условно) больное животное? </a:t>
            </a:r>
            <a:r>
              <a:rPr lang="ru-RU" sz="1000" dirty="0">
                <a:latin typeface="Times New Roman" panose="02020603050405020304" pitchFamily="18" charset="0"/>
                <a:cs typeface="Times New Roman" panose="02020603050405020304" pitchFamily="18" charset="0"/>
              </a:rPr>
              <a:t>Промыть разу с мылом. В кротчайшие сроки обратитесь в травматологический пункт! Даже если Вас укусила Ваша собственная собака, кошка или иной домашний питомец, но Вы не уверены в том, что </a:t>
            </a:r>
            <a:r>
              <a:rPr lang="ru-RU" sz="1000" dirty="0" err="1">
                <a:latin typeface="Times New Roman" panose="02020603050405020304" pitchFamily="18" charset="0"/>
                <a:cs typeface="Times New Roman" panose="02020603050405020304" pitchFamily="18" charset="0"/>
              </a:rPr>
              <a:t>привика</a:t>
            </a:r>
            <a:r>
              <a:rPr lang="ru-RU" sz="1000" dirty="0">
                <a:latin typeface="Times New Roman" panose="02020603050405020304" pitchFamily="18" charset="0"/>
                <a:cs typeface="Times New Roman" panose="02020603050405020304" pitchFamily="18" charset="0"/>
              </a:rPr>
              <a:t> была сделана вовремя, обязательно обратитесь к врачу, а животное доставьте в ветеринарную клинику для освидетельствования и вакцинации.</a:t>
            </a:r>
            <a:endParaRPr lang="ru-RU" sz="1000" b="1" dirty="0">
              <a:solidFill>
                <a:srgbClr val="FF0000"/>
              </a:solidFill>
              <a:latin typeface="Times New Roman" panose="02020603050405020304" pitchFamily="18" charset="0"/>
              <a:cs typeface="Times New Roman" panose="02020603050405020304" pitchFamily="18" charset="0"/>
            </a:endParaRPr>
          </a:p>
          <a:p>
            <a:pPr algn="just"/>
            <a:endParaRPr lang="ru-RU" sz="1000" dirty="0">
              <a:latin typeface="Times New Roman" panose="02020603050405020304" pitchFamily="18" charset="0"/>
              <a:cs typeface="Times New Roman" panose="02020603050405020304" pitchFamily="18" charset="0"/>
            </a:endParaRPr>
          </a:p>
          <a:p>
            <a:pPr algn="just"/>
            <a:endParaRPr lang="ru-RU" sz="1000"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5200650" y="3032084"/>
            <a:ext cx="5194972" cy="1908215"/>
          </a:xfrm>
          <a:prstGeom prst="rect">
            <a:avLst/>
          </a:prstGeom>
        </p:spPr>
        <p:txBody>
          <a:bodyPr wrap="square">
            <a:spAutoFit/>
          </a:bodyPr>
          <a:lstStyle/>
          <a:p>
            <a:r>
              <a:rPr lang="ru-RU" sz="1000" b="1" dirty="0">
                <a:solidFill>
                  <a:srgbClr val="FF0000"/>
                </a:solidFill>
                <a:latin typeface="Times New Roman" panose="02020603050405020304" pitchFamily="18" charset="0"/>
                <a:cs typeface="Times New Roman" panose="02020603050405020304" pitchFamily="18" charset="0"/>
              </a:rPr>
              <a:t>Дикие животные (лисы) </a:t>
            </a:r>
            <a:r>
              <a:rPr lang="ru-RU" sz="1000" dirty="0">
                <a:latin typeface="Times New Roman" panose="02020603050405020304" pitchFamily="18" charset="0"/>
                <a:cs typeface="Times New Roman" panose="02020603050405020304" pitchFamily="18" charset="0"/>
              </a:rPr>
              <a:t>теряют природный страх перед людьми, забегают в населенные пункты и нападают на людей, сельскохозяйственных и домашних животных.</a:t>
            </a:r>
          </a:p>
          <a:p>
            <a:r>
              <a:rPr lang="ru-RU" sz="1000" dirty="0">
                <a:latin typeface="Times New Roman" panose="02020603050405020304" pitchFamily="18" charset="0"/>
                <a:cs typeface="Times New Roman" panose="02020603050405020304" pitchFamily="18" charset="0"/>
              </a:rPr>
              <a:t>Чтобы максимально оградить себя от угрозы заражения бешенством, избегайте контактов с уличными (бродячими) животными. Своевременно вакцинируйте своих сельскохозяйственных и домашних животных.</a:t>
            </a:r>
          </a:p>
          <a:p>
            <a:r>
              <a:rPr lang="ru-RU" sz="1000" dirty="0">
                <a:latin typeface="Times New Roman" panose="02020603050405020304" pitchFamily="18" charset="0"/>
                <a:cs typeface="Times New Roman" panose="02020603050405020304" pitchFamily="18" charset="0"/>
              </a:rPr>
              <a:t>По вопросу вакцинации животных против бешенства обращаться в Республиканскую ветеринарную службу Республики Мордовия или в районную ветеринарную станцию.</a:t>
            </a:r>
          </a:p>
          <a:p>
            <a:endParaRPr lang="ru-RU" sz="1000" dirty="0">
              <a:latin typeface="Times New Roman" panose="02020603050405020304" pitchFamily="18" charset="0"/>
              <a:cs typeface="Times New Roman" panose="02020603050405020304" pitchFamily="18" charset="0"/>
            </a:endParaRPr>
          </a:p>
          <a:p>
            <a:r>
              <a:rPr lang="ru-RU" sz="1400" b="1" dirty="0">
                <a:solidFill>
                  <a:srgbClr val="FF0000"/>
                </a:solidFill>
                <a:latin typeface="Times New Roman" panose="02020603050405020304" pitchFamily="18" charset="0"/>
                <a:cs typeface="Times New Roman" panose="02020603050405020304" pitchFamily="18" charset="0"/>
              </a:rPr>
              <a:t>Помните! ОТ БЕШЕНСТВА НЕ ВЫЗДАРАВЛЮВАЮТ!</a:t>
            </a:r>
          </a:p>
          <a:p>
            <a:endParaRPr lang="ru-RU" sz="1400" b="1" dirty="0">
              <a:solidFill>
                <a:srgbClr val="FF0000"/>
              </a:solidFill>
              <a:latin typeface="Times New Roman" panose="02020603050405020304" pitchFamily="18" charset="0"/>
              <a:cs typeface="Times New Roman" panose="02020603050405020304" pitchFamily="18" charset="0"/>
            </a:endParaRPr>
          </a:p>
          <a:p>
            <a:endParaRPr lang="ru-RU" sz="1000" dirty="0"/>
          </a:p>
        </p:txBody>
      </p:sp>
    </p:spTree>
    <p:extLst>
      <p:ext uri="{BB962C8B-B14F-4D97-AF65-F5344CB8AC3E}">
        <p14:creationId xmlns:p14="http://schemas.microsoft.com/office/powerpoint/2010/main" val="3021117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pattFill prst="openDmnd">
          <a:fgClr>
            <a:schemeClr val="accent4"/>
          </a:fgClr>
          <a:bgClr>
            <a:schemeClr val="bg1"/>
          </a:bgClr>
        </a:pattFill>
        <a:effectLst/>
      </p:bgPr>
    </p:bg>
    <p:spTree>
      <p:nvGrpSpPr>
        <p:cNvPr id="1" name=""/>
        <p:cNvGrpSpPr/>
        <p:nvPr/>
      </p:nvGrpSpPr>
      <p:grpSpPr>
        <a:xfrm>
          <a:off x="0" y="0"/>
          <a:ext cx="0" cy="0"/>
          <a:chOff x="0" y="0"/>
          <a:chExt cx="0" cy="0"/>
        </a:xfrm>
      </p:grpSpPr>
      <p:sp>
        <p:nvSpPr>
          <p:cNvPr id="4" name="Прямоугольник 3"/>
          <p:cNvSpPr/>
          <p:nvPr/>
        </p:nvSpPr>
        <p:spPr>
          <a:xfrm>
            <a:off x="3372730" y="190416"/>
            <a:ext cx="3081164" cy="283154"/>
          </a:xfrm>
          <a:prstGeom prst="rect">
            <a:avLst/>
          </a:prstGeom>
        </p:spPr>
        <p:txBody>
          <a:bodyPr wrap="none">
            <a:spAutoFit/>
          </a:bodyPr>
          <a:lstStyle/>
          <a:p>
            <a:pPr marL="97544" algn="ctr">
              <a:lnSpc>
                <a:spcPts val="1391"/>
              </a:lnSpc>
              <a:spcBef>
                <a:spcPts val="2048"/>
              </a:spcBef>
              <a:spcAft>
                <a:spcPts val="1203"/>
              </a:spcAft>
            </a:pPr>
            <a:r>
              <a:rPr lang="ru-RU" sz="1700" b="1" i="1" spc="4" dirty="0">
                <a:solidFill>
                  <a:schemeClr val="accent2"/>
                </a:solidFill>
                <a:latin typeface="Times New Roman" panose="02020603050405020304" pitchFamily="18" charset="0"/>
                <a:ea typeface="Calibri" panose="020F0502020204030204" pitchFamily="34" charset="0"/>
                <a:cs typeface="Times New Roman" panose="02020603050405020304" pitchFamily="18" charset="0"/>
              </a:rPr>
              <a:t>ПАМЯТКА ПЧЕЛОВОДАМ!</a:t>
            </a:r>
            <a:endParaRPr lang="ru-RU" sz="1700" b="1" i="1" spc="4" dirty="0">
              <a:solidFill>
                <a:schemeClr val="accent2"/>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Прямоугольник 7"/>
          <p:cNvSpPr/>
          <p:nvPr/>
        </p:nvSpPr>
        <p:spPr>
          <a:xfrm>
            <a:off x="0" y="655294"/>
            <a:ext cx="5004552" cy="4943148"/>
          </a:xfrm>
          <a:prstGeom prst="rect">
            <a:avLst/>
          </a:prstGeom>
        </p:spPr>
        <p:txBody>
          <a:bodyPr wrap="square">
            <a:spAutoFit/>
          </a:bodyPr>
          <a:lstStyle/>
          <a:p>
            <a:pPr algn="just"/>
            <a:r>
              <a:rPr lang="ru-RU" sz="850" b="1" dirty="0">
                <a:solidFill>
                  <a:srgbClr val="22252D"/>
                </a:solidFill>
                <a:latin typeface="Times New Roman" panose="02020603050405020304" pitchFamily="18" charset="0"/>
                <a:ea typeface="Times New Roman" panose="02020603050405020304" pitchFamily="18" charset="0"/>
              </a:rPr>
              <a:t>1. </a:t>
            </a:r>
            <a:r>
              <a:rPr lang="ru-RU" sz="850" dirty="0">
                <a:solidFill>
                  <a:srgbClr val="22252D"/>
                </a:solidFill>
                <a:latin typeface="Times New Roman" panose="02020603050405020304" pitchFamily="18" charset="0"/>
                <a:ea typeface="Times New Roman" panose="02020603050405020304" pitchFamily="18" charset="0"/>
              </a:rPr>
              <a:t>Пчелосемьи подлежат обязательной идентификации и учету Согласно Приказа Министерства сельского хозяйства РФ от 22 апреля 2016г. №161 «Об утверждении Перечня видов животных, подлежащих идентификации и учету».</a:t>
            </a:r>
            <a:endParaRPr lang="ru-RU" sz="850" dirty="0">
              <a:latin typeface="Times New Roman" panose="02020603050405020304" pitchFamily="18" charset="0"/>
              <a:ea typeface="Times New Roman" panose="02020603050405020304" pitchFamily="18" charset="0"/>
            </a:endParaRPr>
          </a:p>
          <a:p>
            <a:pPr algn="just"/>
            <a:r>
              <a:rPr lang="ru-RU" sz="850" b="1" dirty="0">
                <a:solidFill>
                  <a:srgbClr val="22252D"/>
                </a:solidFill>
                <a:latin typeface="Times New Roman" panose="02020603050405020304" pitchFamily="18" charset="0"/>
                <a:ea typeface="Times New Roman" panose="02020603050405020304" pitchFamily="18" charset="0"/>
              </a:rPr>
              <a:t>2. </a:t>
            </a:r>
            <a:r>
              <a:rPr lang="ru-RU" sz="850" dirty="0">
                <a:solidFill>
                  <a:srgbClr val="22252D"/>
                </a:solidFill>
                <a:latin typeface="Times New Roman" panose="02020603050405020304" pitchFamily="18" charset="0"/>
                <a:ea typeface="Times New Roman" panose="02020603050405020304" pitchFamily="18" charset="0"/>
              </a:rPr>
              <a:t>Необходимо соблюдать «Ветеринарные правила содержания медоносных пчел в целях их воспроизводства, выращивания, реализации и использования для опыления сельскохозяйственных энтомофильных растений и получения продукции пчеловодства» (утверждены приказом Минсельхоза России от 19.05.2016 №194) и </a:t>
            </a:r>
            <a:r>
              <a:rPr lang="ru-RU" sz="850" b="1" dirty="0">
                <a:solidFill>
                  <a:srgbClr val="22252D"/>
                </a:solidFill>
                <a:latin typeface="Times New Roman" panose="02020603050405020304" pitchFamily="18" charset="0"/>
                <a:ea typeface="Times New Roman" panose="02020603050405020304" pitchFamily="18" charset="0"/>
              </a:rPr>
              <a:t>«</a:t>
            </a:r>
            <a:r>
              <a:rPr lang="ru-RU" sz="850" dirty="0">
                <a:solidFill>
                  <a:srgbClr val="22252D"/>
                </a:solidFill>
                <a:latin typeface="Times New Roman" panose="02020603050405020304" pitchFamily="18" charset="0"/>
                <a:ea typeface="Times New Roman" panose="02020603050405020304" pitchFamily="18" charset="0"/>
              </a:rPr>
              <a:t>Инструкция о мероприятиях по предупреждению и ликвидации болезней, отравлений и основных вредителей пчел» (утверждено Департаментом ветеринарии 17.08.1998 г. № 13-4-2/1362). </a:t>
            </a:r>
            <a:endParaRPr lang="ru-RU" sz="850" dirty="0">
              <a:latin typeface="Times New Roman" panose="02020603050405020304" pitchFamily="18" charset="0"/>
              <a:ea typeface="Times New Roman" panose="02020603050405020304" pitchFamily="18" charset="0"/>
            </a:endParaRPr>
          </a:p>
          <a:p>
            <a:pPr algn="just"/>
            <a:endParaRPr lang="ru-RU" sz="850" dirty="0">
              <a:solidFill>
                <a:srgbClr val="22252D"/>
              </a:solidFill>
              <a:latin typeface="Times New Roman" panose="02020603050405020304" pitchFamily="18" charset="0"/>
              <a:ea typeface="Times New Roman" panose="02020603050405020304" pitchFamily="18" charset="0"/>
            </a:endParaRPr>
          </a:p>
          <a:p>
            <a:pPr algn="just"/>
            <a:r>
              <a:rPr lang="ru-RU" sz="850" b="1" dirty="0">
                <a:solidFill>
                  <a:srgbClr val="22252D"/>
                </a:solidFill>
                <a:latin typeface="Times New Roman" panose="02020603050405020304" pitchFamily="18" charset="0"/>
                <a:ea typeface="Times New Roman" panose="02020603050405020304" pitchFamily="18" charset="0"/>
              </a:rPr>
              <a:t>Всем владельцам пасек независимо от ведомственной принадлежности и формы собственности необходимо иметь ветеринарно-санитарный паспорт пасеки, где фиксируется санитарное состояние пасеки, сведения о проводимых профилактических мероприятиях и диагностических исследованиях пчел.  </a:t>
            </a:r>
            <a:r>
              <a:rPr lang="ru-RU" sz="850" dirty="0">
                <a:solidFill>
                  <a:srgbClr val="22252D"/>
                </a:solidFill>
                <a:latin typeface="Times New Roman" panose="02020603050405020304" pitchFamily="18" charset="0"/>
                <a:ea typeface="Times New Roman" panose="02020603050405020304" pitchFamily="18" charset="0"/>
              </a:rPr>
              <a:t>Паспорт подписывается главным ветеринарным врачом района и владельцем пасеки и заверяется печатью районной (городской) станции по борьбе с болезнями животных. Обследование пасеки проводят один раз в год  весной. С профилактической целью весной до 15 мая отбирают в лабораторию для исследования подмор пчёл на паразитарные заболевания (</a:t>
            </a:r>
            <a:r>
              <a:rPr lang="ru-RU" sz="850" dirty="0" err="1">
                <a:solidFill>
                  <a:srgbClr val="22252D"/>
                </a:solidFill>
                <a:latin typeface="Times New Roman" panose="02020603050405020304" pitchFamily="18" charset="0"/>
                <a:ea typeface="Times New Roman" panose="02020603050405020304" pitchFamily="18" charset="0"/>
              </a:rPr>
              <a:t>акарапидоз</a:t>
            </a:r>
            <a:r>
              <a:rPr lang="ru-RU" sz="850" dirty="0">
                <a:solidFill>
                  <a:srgbClr val="22252D"/>
                </a:solidFill>
                <a:latin typeface="Times New Roman" panose="02020603050405020304" pitchFamily="18" charset="0"/>
                <a:ea typeface="Times New Roman" panose="02020603050405020304" pitchFamily="18" charset="0"/>
              </a:rPr>
              <a:t>, </a:t>
            </a:r>
            <a:r>
              <a:rPr lang="ru-RU" sz="850" dirty="0" err="1">
                <a:solidFill>
                  <a:srgbClr val="22252D"/>
                </a:solidFill>
                <a:latin typeface="Times New Roman" panose="02020603050405020304" pitchFamily="18" charset="0"/>
                <a:ea typeface="Times New Roman" panose="02020603050405020304" pitchFamily="18" charset="0"/>
              </a:rPr>
              <a:t>варроатоз</a:t>
            </a:r>
            <a:r>
              <a:rPr lang="ru-RU" sz="850" dirty="0">
                <a:solidFill>
                  <a:srgbClr val="22252D"/>
                </a:solidFill>
                <a:latin typeface="Times New Roman" panose="02020603050405020304" pitchFamily="18" charset="0"/>
                <a:ea typeface="Times New Roman" panose="02020603050405020304" pitchFamily="18" charset="0"/>
              </a:rPr>
              <a:t>, нозематоз) выборочно от 10% семей пчёл пасеки (образец пробы 200 гр.). При подозрении на инфекционные заболевания (</a:t>
            </a:r>
            <a:r>
              <a:rPr lang="ru-RU" sz="850" dirty="0" err="1">
                <a:solidFill>
                  <a:srgbClr val="22252D"/>
                </a:solidFill>
                <a:latin typeface="Times New Roman" panose="02020603050405020304" pitchFamily="18" charset="0"/>
                <a:ea typeface="Times New Roman" panose="02020603050405020304" pitchFamily="18" charset="0"/>
              </a:rPr>
              <a:t>аскофероз</a:t>
            </a:r>
            <a:r>
              <a:rPr lang="ru-RU" sz="850" dirty="0">
                <a:solidFill>
                  <a:srgbClr val="22252D"/>
                </a:solidFill>
                <a:latin typeface="Times New Roman" panose="02020603050405020304" pitchFamily="18" charset="0"/>
                <a:ea typeface="Times New Roman" panose="02020603050405020304" pitchFamily="18" charset="0"/>
              </a:rPr>
              <a:t>, аспергиллез, американский и европейский гнильцы) отбираются  образцы сотов размером 10x15 см с поражённым расплодом. Срок доставки отобранных проб на исследование в ветеринарную лабораторию не должен превышать одних суток с момента отбора материала. Для реализации меда к вышеперечисленному добавляется и ветеринарно-санитарная экспертиза меда.</a:t>
            </a:r>
          </a:p>
          <a:p>
            <a:pPr algn="just">
              <a:lnSpc>
                <a:spcPct val="115000"/>
              </a:lnSpc>
            </a:pPr>
            <a:r>
              <a:rPr lang="ru-RU" sz="850" b="1"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3. </a:t>
            </a:r>
            <a:r>
              <a:rPr lang="ru-RU" sz="850"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Необходимо зарегистрировать пасеку в администрации сельского поселения муниципального района, где должно быть зафиксировано:</a:t>
            </a:r>
            <a:endParaRPr lang="ru-RU" sz="850" dirty="0">
              <a:latin typeface="Calibri" panose="020F0502020204030204" pitchFamily="34" charset="0"/>
              <a:ea typeface="Times New Roman" panose="02020603050405020304" pitchFamily="18" charset="0"/>
              <a:cs typeface="Times New Roman" panose="02020603050405020304" pitchFamily="18" charset="0"/>
            </a:endParaRPr>
          </a:p>
          <a:p>
            <a:pPr algn="just"/>
            <a:r>
              <a:rPr lang="ru-RU" sz="850" dirty="0">
                <a:solidFill>
                  <a:srgbClr val="22252D"/>
                </a:solidFill>
                <a:latin typeface="Times New Roman" panose="02020603050405020304" pitchFamily="18" charset="0"/>
                <a:ea typeface="Times New Roman" panose="02020603050405020304" pitchFamily="18" charset="0"/>
              </a:rPr>
              <a:t>- наличие ветеринарно-санитарного паспорта пасеки;</a:t>
            </a:r>
            <a:endParaRPr lang="ru-RU" sz="850" dirty="0">
              <a:latin typeface="Times New Roman" panose="02020603050405020304" pitchFamily="18" charset="0"/>
              <a:ea typeface="Times New Roman" panose="02020603050405020304" pitchFamily="18" charset="0"/>
            </a:endParaRPr>
          </a:p>
          <a:p>
            <a:pPr algn="just"/>
            <a:r>
              <a:rPr lang="ru-RU" sz="850" dirty="0">
                <a:solidFill>
                  <a:srgbClr val="22252D"/>
                </a:solidFill>
                <a:latin typeface="Times New Roman" panose="02020603050405020304" pitchFamily="18" charset="0"/>
                <a:ea typeface="Times New Roman" panose="02020603050405020304" pitchFamily="18" charset="0"/>
              </a:rPr>
              <a:t>- место расположения пасеки;</a:t>
            </a:r>
            <a:endParaRPr lang="ru-RU" sz="850" dirty="0">
              <a:latin typeface="Times New Roman" panose="02020603050405020304" pitchFamily="18" charset="0"/>
              <a:ea typeface="Times New Roman" panose="02020603050405020304" pitchFamily="18" charset="0"/>
            </a:endParaRPr>
          </a:p>
          <a:p>
            <a:pPr algn="just"/>
            <a:r>
              <a:rPr lang="ru-RU" sz="850" dirty="0">
                <a:solidFill>
                  <a:srgbClr val="22252D"/>
                </a:solidFill>
                <a:latin typeface="Times New Roman" panose="02020603050405020304" pitchFamily="18" charset="0"/>
                <a:ea typeface="Times New Roman" panose="02020603050405020304" pitchFamily="18" charset="0"/>
              </a:rPr>
              <a:t>- количество ульев;</a:t>
            </a:r>
            <a:endParaRPr lang="ru-RU" sz="850" dirty="0">
              <a:latin typeface="Times New Roman" panose="02020603050405020304" pitchFamily="18" charset="0"/>
              <a:ea typeface="Times New Roman" panose="02020603050405020304" pitchFamily="18" charset="0"/>
            </a:endParaRPr>
          </a:p>
          <a:p>
            <a:pPr algn="just"/>
            <a:r>
              <a:rPr lang="ru-RU" sz="850" dirty="0">
                <a:solidFill>
                  <a:srgbClr val="22252D"/>
                </a:solidFill>
                <a:latin typeface="Times New Roman" panose="02020603050405020304" pitchFamily="18" charset="0"/>
                <a:ea typeface="Times New Roman" panose="02020603050405020304" pitchFamily="18" charset="0"/>
              </a:rPr>
              <a:t>- ФИО владельца пчел, контактный телефон. </a:t>
            </a:r>
            <a:endParaRPr lang="ru-RU" sz="850" dirty="0">
              <a:latin typeface="Times New Roman" panose="02020603050405020304" pitchFamily="18" charset="0"/>
              <a:ea typeface="Times New Roman" panose="02020603050405020304" pitchFamily="18" charset="0"/>
            </a:endParaRPr>
          </a:p>
          <a:p>
            <a:pPr algn="just"/>
            <a:r>
              <a:rPr lang="ru-RU" sz="850" dirty="0">
                <a:solidFill>
                  <a:srgbClr val="22252D"/>
                </a:solidFill>
                <a:latin typeface="Times New Roman" panose="02020603050405020304" pitchFamily="18" charset="0"/>
                <a:ea typeface="Times New Roman" panose="02020603050405020304" pitchFamily="18" charset="0"/>
              </a:rPr>
              <a:t> </a:t>
            </a:r>
            <a:endParaRPr lang="ru-RU" sz="850" dirty="0">
              <a:latin typeface="Times New Roman" panose="02020603050405020304" pitchFamily="18" charset="0"/>
              <a:ea typeface="Times New Roman" panose="02020603050405020304" pitchFamily="18" charset="0"/>
            </a:endParaRPr>
          </a:p>
          <a:p>
            <a:pPr algn="just">
              <a:spcAft>
                <a:spcPts val="1000"/>
              </a:spcAft>
            </a:pPr>
            <a:r>
              <a:rPr lang="ru-RU" sz="850"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4. Иметь номера телефонов администрации сельского поселения и ветеринарной службы в целях своевременного оповещения при подозрении (возникновении) заболевания пчел.</a:t>
            </a:r>
            <a:endParaRPr lang="ru-RU" sz="850" dirty="0">
              <a:latin typeface="Calibri" panose="020F0502020204030204" pitchFamily="34" charset="0"/>
              <a:ea typeface="Times New Roman" panose="02020603050405020304" pitchFamily="18" charset="0"/>
              <a:cs typeface="Times New Roman" panose="02020603050405020304" pitchFamily="18" charset="0"/>
            </a:endParaRPr>
          </a:p>
          <a:p>
            <a:pPr algn="just">
              <a:spcAft>
                <a:spcPts val="1000"/>
              </a:spcAft>
            </a:pPr>
            <a:r>
              <a:rPr lang="ru-RU" sz="850"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5. Обеспечить своевременное оповещение руководителя хозяйства, агрономическую, ветеринарную службу и администрацию сельского поселения об организации пасеки.</a:t>
            </a:r>
            <a:endParaRPr lang="ru-RU" sz="850" dirty="0">
              <a:latin typeface="Calibri" panose="020F0502020204030204" pitchFamily="34" charset="0"/>
              <a:ea typeface="Times New Roman" panose="02020603050405020304" pitchFamily="18" charset="0"/>
              <a:cs typeface="Times New Roman" panose="02020603050405020304" pitchFamily="18" charset="0"/>
            </a:endParaRPr>
          </a:p>
          <a:p>
            <a:pPr algn="just"/>
            <a:endParaRPr lang="ru-RU" sz="700" dirty="0">
              <a:latin typeface="Times New Roman" panose="02020603050405020304" pitchFamily="18" charset="0"/>
              <a:ea typeface="Times New Roman" panose="02020603050405020304" pitchFamily="18" charset="0"/>
            </a:endParaRPr>
          </a:p>
        </p:txBody>
      </p:sp>
      <p:sp>
        <p:nvSpPr>
          <p:cNvPr id="2" name="Прямоугольник 1"/>
          <p:cNvSpPr/>
          <p:nvPr/>
        </p:nvSpPr>
        <p:spPr>
          <a:xfrm>
            <a:off x="125413" y="329051"/>
            <a:ext cx="10404475" cy="369332"/>
          </a:xfrm>
          <a:prstGeom prst="rect">
            <a:avLst/>
          </a:prstGeom>
        </p:spPr>
        <p:txBody>
          <a:bodyPr wrap="square">
            <a:spAutoFit/>
          </a:bodyPr>
          <a:lstStyle/>
          <a:p>
            <a:pPr algn="ctr">
              <a:spcBef>
                <a:spcPts val="1270"/>
              </a:spcBef>
              <a:spcAft>
                <a:spcPts val="1270"/>
              </a:spcAft>
            </a:pPr>
            <a:r>
              <a:rPr lang="ru-RU" b="1" i="1" u="sng" dirty="0">
                <a:latin typeface="Times New Roman" panose="02020603050405020304" pitchFamily="18" charset="0"/>
                <a:ea typeface="Times New Roman" panose="02020603050405020304" pitchFamily="18" charset="0"/>
              </a:rPr>
              <a:t>Основные требования, которые обязаны соблюдать владельцы пчёл: </a:t>
            </a:r>
            <a:endParaRPr lang="ru-RU" b="1" i="1" dirty="0">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5130800" y="655294"/>
            <a:ext cx="5080001" cy="4652556"/>
          </a:xfrm>
          <a:prstGeom prst="rect">
            <a:avLst/>
          </a:prstGeom>
        </p:spPr>
        <p:txBody>
          <a:bodyPr wrap="square">
            <a:spAutoFit/>
          </a:bodyPr>
          <a:lstStyle/>
          <a:p>
            <a:pPr algn="just">
              <a:spcAft>
                <a:spcPts val="1000"/>
              </a:spcAft>
            </a:pPr>
            <a:r>
              <a:rPr lang="ru-RU" sz="850"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6. Пасеки комплектуют только здоровыми пчелиными семьями из благополучных по заразным болезням пчелиных хозяйств на основании документов, подтверждающих их благополучие.</a:t>
            </a:r>
            <a:r>
              <a:rPr lang="ru-RU" sz="850" dirty="0">
                <a:latin typeface="Times New Roman" panose="02020603050405020304" pitchFamily="18" charset="0"/>
                <a:ea typeface="Times New Roman" panose="02020603050405020304" pitchFamily="18" charset="0"/>
                <a:cs typeface="Times New Roman" panose="02020603050405020304" pitchFamily="18" charset="0"/>
              </a:rPr>
              <a:t> </a:t>
            </a:r>
            <a:r>
              <a:rPr lang="ru-RU" sz="850" i="1" dirty="0">
                <a:latin typeface="Times New Roman" panose="02020603050405020304" pitchFamily="18" charset="0"/>
                <a:ea typeface="Times New Roman" panose="02020603050405020304" pitchFamily="18" charset="0"/>
                <a:cs typeface="Times New Roman" panose="02020603050405020304" pitchFamily="18" charset="0"/>
              </a:rPr>
              <a:t>Завозимые пчелы, а также рои неизвестного происхождения, размещаются на изолированной пасеке на расстоянии не менее 5 км от других пасек и выдерживаются с целью проведения необходимых ветеринарных мероприятий (далее - </a:t>
            </a:r>
            <a:r>
              <a:rPr lang="ru-RU" sz="850" b="1" i="1" dirty="0" err="1">
                <a:latin typeface="Times New Roman" panose="02020603050405020304" pitchFamily="18" charset="0"/>
                <a:ea typeface="Times New Roman" panose="02020603050405020304" pitchFamily="18" charset="0"/>
                <a:cs typeface="Times New Roman" panose="02020603050405020304" pitchFamily="18" charset="0"/>
              </a:rPr>
              <a:t>карантинирование</a:t>
            </a:r>
            <a:r>
              <a:rPr lang="ru-RU" sz="850" b="1" i="1" dirty="0">
                <a:latin typeface="Times New Roman" panose="02020603050405020304" pitchFamily="18" charset="0"/>
                <a:ea typeface="Times New Roman" panose="02020603050405020304" pitchFamily="18" charset="0"/>
                <a:cs typeface="Times New Roman" panose="02020603050405020304" pitchFamily="18" charset="0"/>
              </a:rPr>
              <a:t>)</a:t>
            </a:r>
            <a:r>
              <a:rPr lang="ru-RU" sz="850" i="1" dirty="0">
                <a:latin typeface="Times New Roman" panose="02020603050405020304" pitchFamily="18" charset="0"/>
                <a:ea typeface="Times New Roman" panose="02020603050405020304" pitchFamily="18" charset="0"/>
                <a:cs typeface="Times New Roman" panose="02020603050405020304" pitchFamily="18" charset="0"/>
              </a:rPr>
              <a:t> в течение 30 календарных дней. В период </a:t>
            </a:r>
            <a:r>
              <a:rPr lang="ru-RU" sz="850" i="1" dirty="0" err="1">
                <a:latin typeface="Times New Roman" panose="02020603050405020304" pitchFamily="18" charset="0"/>
                <a:ea typeface="Times New Roman" panose="02020603050405020304" pitchFamily="18" charset="0"/>
                <a:cs typeface="Times New Roman" panose="02020603050405020304" pitchFamily="18" charset="0"/>
              </a:rPr>
              <a:t>карантинирования</a:t>
            </a:r>
            <a:r>
              <a:rPr lang="ru-RU" sz="850" i="1" dirty="0">
                <a:latin typeface="Times New Roman" panose="02020603050405020304" pitchFamily="18" charset="0"/>
                <a:ea typeface="Times New Roman" panose="02020603050405020304" pitchFamily="18" charset="0"/>
                <a:cs typeface="Times New Roman" panose="02020603050405020304" pitchFamily="18" charset="0"/>
              </a:rPr>
              <a:t> проводятся клинический осмотр пчел, диагностические исследования и обработки, предусмотренные соответствующим планом диагностических исследований, ветеринарно-профилактических и противоэпизоотических мероприятий.</a:t>
            </a:r>
            <a:endParaRPr lang="ru-RU" sz="850" dirty="0">
              <a:latin typeface="Calibri" panose="020F0502020204030204" pitchFamily="34" charset="0"/>
              <a:ea typeface="Times New Roman" panose="02020603050405020304" pitchFamily="18" charset="0"/>
              <a:cs typeface="Times New Roman" panose="02020603050405020304" pitchFamily="18" charset="0"/>
            </a:endParaRPr>
          </a:p>
          <a:p>
            <a:pPr algn="just">
              <a:spcAft>
                <a:spcPts val="1000"/>
              </a:spcAft>
            </a:pPr>
            <a:r>
              <a:rPr lang="ru-RU" sz="850"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7. Реализацию семей пчёл, пакетов, маток с пасек осуществляют только после тщательного их осмотра ветеринарным специалистом и получения ветеринарных сопроводительных документов.</a:t>
            </a:r>
            <a:endParaRPr lang="ru-RU" sz="850" dirty="0">
              <a:latin typeface="Calibri" panose="020F0502020204030204" pitchFamily="34" charset="0"/>
              <a:ea typeface="Times New Roman" panose="02020603050405020304" pitchFamily="18" charset="0"/>
              <a:cs typeface="Times New Roman" panose="02020603050405020304" pitchFamily="18" charset="0"/>
            </a:endParaRPr>
          </a:p>
          <a:p>
            <a:pPr algn="just">
              <a:spcAft>
                <a:spcPts val="1000"/>
              </a:spcAft>
            </a:pPr>
            <a:r>
              <a:rPr lang="ru-RU" sz="850"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 8. О заболевании или гибели пчелиных семей пчеловоды общественных и индивидуальных пасек обязаны немедленно сообщить ветеринарному специалисту, обслуживающему хозяйство (населенный пункт).</a:t>
            </a:r>
            <a:endParaRPr lang="ru-RU" sz="850" dirty="0">
              <a:latin typeface="Calibri" panose="020F0502020204030204" pitchFamily="34" charset="0"/>
              <a:ea typeface="Times New Roman" panose="02020603050405020304" pitchFamily="18" charset="0"/>
              <a:cs typeface="Times New Roman" panose="02020603050405020304" pitchFamily="18" charset="0"/>
            </a:endParaRPr>
          </a:p>
          <a:p>
            <a:pPr algn="just">
              <a:spcAft>
                <a:spcPts val="1000"/>
              </a:spcAft>
            </a:pPr>
            <a:r>
              <a:rPr lang="ru-RU" sz="850"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9. Обеспечивать организацию и проведение всех необходимых ветеринарных мероприятий в отношении пчёл и пчелиных пасек. </a:t>
            </a:r>
            <a:endParaRPr lang="ru-RU" sz="850" dirty="0">
              <a:latin typeface="Calibri" panose="020F0502020204030204" pitchFamily="34" charset="0"/>
              <a:ea typeface="Times New Roman" panose="02020603050405020304" pitchFamily="18" charset="0"/>
              <a:cs typeface="Times New Roman" panose="02020603050405020304" pitchFamily="18" charset="0"/>
            </a:endParaRPr>
          </a:p>
          <a:p>
            <a:pPr algn="just">
              <a:spcAft>
                <a:spcPts val="1000"/>
              </a:spcAft>
            </a:pPr>
            <a:r>
              <a:rPr lang="ru-RU" sz="850" dirty="0">
                <a:solidFill>
                  <a:srgbClr val="22252D"/>
                </a:solidFill>
                <a:latin typeface="Times New Roman" panose="02020603050405020304" pitchFamily="18" charset="0"/>
                <a:ea typeface="Times New Roman" panose="02020603050405020304" pitchFamily="18" charset="0"/>
              </a:rPr>
              <a:t>10. После предупреждения хозяйствами о планируемой обработке растений средствами защиты своевременно принять все меры по недопущению гибели пчел на пасеках.</a:t>
            </a:r>
            <a:r>
              <a:rPr lang="ru-RU" sz="850" dirty="0">
                <a:latin typeface="Times New Roman" panose="02020603050405020304" pitchFamily="18" charset="0"/>
                <a:ea typeface="Times New Roman" panose="02020603050405020304" pitchFamily="18" charset="0"/>
              </a:rPr>
              <a:t> На период обработки пчеловоду необходимо вывезти пасеку в безопасное место или изолировать пчел в ульях на срок, предусмотренный ограничениями при применении пестицидов.</a:t>
            </a:r>
          </a:p>
          <a:p>
            <a:pPr algn="just">
              <a:spcAft>
                <a:spcPts val="1000"/>
              </a:spcAft>
            </a:pPr>
            <a:r>
              <a:rPr lang="ru-RU" sz="850"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11. Профилактические мероприятия и диагностические исследования пчел осуществляются в соответствии с законодательством Российской Федерации в области ветеринарии.</a:t>
            </a:r>
          </a:p>
          <a:p>
            <a:pPr algn="just">
              <a:spcAft>
                <a:spcPts val="1000"/>
              </a:spcAft>
            </a:pPr>
            <a:r>
              <a:rPr lang="ru-RU" sz="850" dirty="0">
                <a:solidFill>
                  <a:srgbClr val="22252D"/>
                </a:solidFill>
                <a:latin typeface="Times New Roman" panose="02020603050405020304" pitchFamily="18" charset="0"/>
                <a:ea typeface="Times New Roman" panose="02020603050405020304" pitchFamily="18" charset="0"/>
                <a:cs typeface="Times New Roman" panose="02020603050405020304" pitchFamily="18" charset="0"/>
              </a:rPr>
              <a:t>12. При подозрении отравления пчел пестицидами собирается комиссия для обследования пасеки и отбора проб для дальнейшей диагностики. В состав комиссии должны входить: владелец пострадавшей пасеки, представитель ветеринарной службы района, представитель местной администрации, представитель агропредприятия поля которого были обработаны, участковый полицейский.</a:t>
            </a:r>
            <a:endParaRPr lang="ru-RU" sz="850" dirty="0">
              <a:latin typeface="Calibri" panose="020F0502020204030204" pitchFamily="34" charset="0"/>
              <a:ea typeface="Times New Roman" panose="02020603050405020304" pitchFamily="18" charset="0"/>
              <a:cs typeface="Times New Roman" panose="02020603050405020304" pitchFamily="18" charset="0"/>
            </a:endParaRPr>
          </a:p>
          <a:p>
            <a:pPr algn="just">
              <a:spcAft>
                <a:spcPts val="0"/>
              </a:spcAft>
            </a:pPr>
            <a:r>
              <a:rPr lang="ru-RU" sz="850" dirty="0">
                <a:solidFill>
                  <a:srgbClr val="22252D"/>
                </a:solidFill>
                <a:latin typeface="Times New Roman" panose="02020603050405020304" pitchFamily="18" charset="0"/>
                <a:ea typeface="Times New Roman" panose="02020603050405020304" pitchFamily="18" charset="0"/>
              </a:rPr>
              <a:t>Пчелы, содержащиеся в общественных и индивидуальных хозяйствах, подлежат диагностическим исследованиям и обработкам против инфекционных и паразитарных болезней пчел в соответствии с Планом противоэпизоотических мероприятий. </a:t>
            </a:r>
            <a:endParaRPr lang="ru-RU" sz="850" dirty="0">
              <a:latin typeface="Times New Roman" panose="02020603050405020304" pitchFamily="18" charset="0"/>
              <a:ea typeface="Times New Roman" panose="02020603050405020304" pitchFamily="18" charset="0"/>
            </a:endParaRPr>
          </a:p>
        </p:txBody>
      </p:sp>
      <p:sp>
        <p:nvSpPr>
          <p:cNvPr id="5" name="Прямоугольник 4"/>
          <p:cNvSpPr/>
          <p:nvPr/>
        </p:nvSpPr>
        <p:spPr>
          <a:xfrm>
            <a:off x="256862" y="5638575"/>
            <a:ext cx="1627187" cy="1323439"/>
          </a:xfrm>
          <a:prstGeom prst="rect">
            <a:avLst/>
          </a:prstGeom>
        </p:spPr>
        <p:txBody>
          <a:bodyPr wrap="square">
            <a:spAutoFit/>
          </a:bodyPr>
          <a:lstStyle/>
          <a:p>
            <a:pPr>
              <a:lnSpc>
                <a:spcPct val="100000"/>
              </a:lnSpc>
            </a:pPr>
            <a:r>
              <a:rPr lang="ru-RU" sz="800" b="1" dirty="0" err="1">
                <a:latin typeface="Times New Roman" panose="02020603050405020304" pitchFamily="18" charset="0"/>
                <a:cs typeface="Times New Roman" panose="02020603050405020304" pitchFamily="18" charset="0"/>
              </a:rPr>
              <a:t>Ардатовская</a:t>
            </a:r>
            <a:r>
              <a:rPr lang="ru-RU" sz="800" b="1" dirty="0">
                <a:latin typeface="Times New Roman" panose="02020603050405020304" pitchFamily="18" charset="0"/>
                <a:cs typeface="Times New Roman" panose="02020603050405020304" pitchFamily="18" charset="0"/>
              </a:rPr>
              <a:t> РВС</a:t>
            </a:r>
          </a:p>
          <a:p>
            <a:pPr>
              <a:lnSpc>
                <a:spcPct val="100000"/>
              </a:lnSpc>
            </a:pPr>
            <a:r>
              <a:rPr lang="ru-RU" sz="800" dirty="0">
                <a:latin typeface="Times New Roman" panose="02020603050405020304" pitchFamily="18" charset="0"/>
                <a:cs typeface="Times New Roman" panose="02020603050405020304" pitchFamily="18" charset="0"/>
              </a:rPr>
              <a:t>8(83431)3-23-24</a:t>
            </a:r>
          </a:p>
          <a:p>
            <a:pPr>
              <a:lnSpc>
                <a:spcPct val="100000"/>
              </a:lnSpc>
            </a:pPr>
            <a:r>
              <a:rPr lang="ru-RU" sz="800" b="1" dirty="0" err="1">
                <a:latin typeface="Times New Roman" panose="02020603050405020304" pitchFamily="18" charset="0"/>
                <a:cs typeface="Times New Roman" panose="02020603050405020304" pitchFamily="18" charset="0"/>
              </a:rPr>
              <a:t>Атюрьевская</a:t>
            </a:r>
            <a:r>
              <a:rPr lang="ru-RU" sz="800" b="1" dirty="0">
                <a:latin typeface="Times New Roman" panose="02020603050405020304" pitchFamily="18" charset="0"/>
                <a:cs typeface="Times New Roman" panose="02020603050405020304" pitchFamily="18" charset="0"/>
              </a:rPr>
              <a:t> РВС </a:t>
            </a:r>
            <a:r>
              <a:rPr lang="en-US" sz="800" b="1" dirty="0">
                <a:latin typeface="Times New Roman" panose="02020603050405020304" pitchFamily="18" charset="0"/>
                <a:cs typeface="Times New Roman" panose="02020603050405020304" pitchFamily="18" charset="0"/>
              </a:rPr>
              <a:t>   </a:t>
            </a:r>
            <a:r>
              <a:rPr lang="ru-RU" sz="800" b="1" dirty="0">
                <a:latin typeface="Times New Roman" panose="02020603050405020304" pitchFamily="18" charset="0"/>
                <a:cs typeface="Times New Roman" panose="02020603050405020304" pitchFamily="18" charset="0"/>
              </a:rPr>
              <a:t>         </a:t>
            </a:r>
            <a:r>
              <a:rPr lang="en-US" sz="800" b="1" dirty="0">
                <a:latin typeface="Times New Roman" panose="02020603050405020304" pitchFamily="18" charset="0"/>
                <a:cs typeface="Times New Roman" panose="02020603050405020304" pitchFamily="18" charset="0"/>
              </a:rPr>
              <a:t>            </a:t>
            </a:r>
            <a:r>
              <a:rPr lang="ru-RU" sz="800" b="1" dirty="0">
                <a:latin typeface="Times New Roman" panose="02020603050405020304" pitchFamily="18" charset="0"/>
                <a:cs typeface="Times New Roman" panose="02020603050405020304" pitchFamily="18" charset="0"/>
              </a:rPr>
              <a:t>         </a:t>
            </a:r>
          </a:p>
          <a:p>
            <a:pPr>
              <a:lnSpc>
                <a:spcPct val="100000"/>
              </a:lnSpc>
            </a:pPr>
            <a:r>
              <a:rPr lang="ru-RU" sz="800" dirty="0">
                <a:latin typeface="Times New Roman" panose="02020603050405020304" pitchFamily="18" charset="0"/>
                <a:cs typeface="Times New Roman" panose="02020603050405020304" pitchFamily="18" charset="0"/>
              </a:rPr>
              <a:t>8(83454)2-11-86</a:t>
            </a:r>
          </a:p>
          <a:p>
            <a:pPr>
              <a:lnSpc>
                <a:spcPct val="100000"/>
              </a:lnSpc>
            </a:pPr>
            <a:r>
              <a:rPr lang="ru-RU" sz="800" b="1" dirty="0" err="1">
                <a:latin typeface="Times New Roman" panose="02020603050405020304" pitchFamily="18" charset="0"/>
                <a:cs typeface="Times New Roman" panose="02020603050405020304" pitchFamily="18" charset="0"/>
              </a:rPr>
              <a:t>Атяшевская</a:t>
            </a:r>
            <a:r>
              <a:rPr lang="ru-RU" sz="800" b="1" dirty="0">
                <a:latin typeface="Times New Roman" panose="02020603050405020304" pitchFamily="18" charset="0"/>
                <a:cs typeface="Times New Roman" panose="02020603050405020304" pitchFamily="18" charset="0"/>
              </a:rPr>
              <a:t> РВС</a:t>
            </a:r>
          </a:p>
          <a:p>
            <a:pPr>
              <a:lnSpc>
                <a:spcPct val="100000"/>
              </a:lnSpc>
            </a:pPr>
            <a:r>
              <a:rPr lang="ru-RU" sz="800" dirty="0">
                <a:latin typeface="Times New Roman" panose="02020603050405020304" pitchFamily="18" charset="0"/>
                <a:cs typeface="Times New Roman" panose="02020603050405020304" pitchFamily="18" charset="0"/>
              </a:rPr>
              <a:t>8(83434)2-25-23</a:t>
            </a:r>
          </a:p>
          <a:p>
            <a:pPr>
              <a:lnSpc>
                <a:spcPct val="100000"/>
              </a:lnSpc>
            </a:pPr>
            <a:r>
              <a:rPr lang="ru-RU" sz="800" b="1" dirty="0" err="1">
                <a:latin typeface="Times New Roman" panose="02020603050405020304" pitchFamily="18" charset="0"/>
                <a:cs typeface="Times New Roman" panose="02020603050405020304" pitchFamily="18" charset="0"/>
              </a:rPr>
              <a:t>Большеберезниковская</a:t>
            </a:r>
            <a:r>
              <a:rPr lang="ru-RU" sz="800" b="1" dirty="0">
                <a:latin typeface="Times New Roman" panose="02020603050405020304" pitchFamily="18" charset="0"/>
                <a:cs typeface="Times New Roman" panose="02020603050405020304" pitchFamily="18" charset="0"/>
              </a:rPr>
              <a:t> РВС</a:t>
            </a:r>
          </a:p>
          <a:p>
            <a:pPr>
              <a:lnSpc>
                <a:spcPct val="100000"/>
              </a:lnSpc>
            </a:pPr>
            <a:r>
              <a:rPr lang="ru-RU" sz="800" dirty="0">
                <a:latin typeface="Times New Roman" panose="02020603050405020304" pitchFamily="18" charset="0"/>
                <a:cs typeface="Times New Roman" panose="02020603050405020304" pitchFamily="18" charset="0"/>
              </a:rPr>
              <a:t>8(83436)2-31-95</a:t>
            </a:r>
          </a:p>
          <a:p>
            <a:pPr>
              <a:lnSpc>
                <a:spcPct val="100000"/>
              </a:lnSpc>
            </a:pPr>
            <a:r>
              <a:rPr lang="ru-RU" sz="800" b="1" dirty="0" err="1">
                <a:latin typeface="Times New Roman" panose="02020603050405020304" pitchFamily="18" charset="0"/>
                <a:cs typeface="Times New Roman" panose="02020603050405020304" pitchFamily="18" charset="0"/>
              </a:rPr>
              <a:t>Большеинатовская</a:t>
            </a:r>
            <a:r>
              <a:rPr lang="ru-RU" sz="800" b="1" dirty="0">
                <a:latin typeface="Times New Roman" panose="02020603050405020304" pitchFamily="18" charset="0"/>
                <a:cs typeface="Times New Roman" panose="02020603050405020304" pitchFamily="18" charset="0"/>
              </a:rPr>
              <a:t> РВС</a:t>
            </a:r>
          </a:p>
          <a:p>
            <a:pPr>
              <a:lnSpc>
                <a:spcPct val="100000"/>
              </a:lnSpc>
            </a:pPr>
            <a:r>
              <a:rPr lang="ru-RU" sz="800" dirty="0">
                <a:latin typeface="Times New Roman" panose="02020603050405020304" pitchFamily="18" charset="0"/>
                <a:cs typeface="Times New Roman" panose="02020603050405020304" pitchFamily="18" charset="0"/>
              </a:rPr>
              <a:t>8(83442)2-12-45</a:t>
            </a:r>
          </a:p>
        </p:txBody>
      </p:sp>
      <p:sp>
        <p:nvSpPr>
          <p:cNvPr id="6" name="Прямоугольник 5"/>
          <p:cNvSpPr/>
          <p:nvPr/>
        </p:nvSpPr>
        <p:spPr>
          <a:xfrm>
            <a:off x="1683197" y="5638574"/>
            <a:ext cx="1346200" cy="1323439"/>
          </a:xfrm>
          <a:prstGeom prst="rect">
            <a:avLst/>
          </a:prstGeom>
        </p:spPr>
        <p:txBody>
          <a:bodyPr wrap="square">
            <a:spAutoFit/>
          </a:bodyPr>
          <a:lstStyle/>
          <a:p>
            <a:r>
              <a:rPr lang="ru-RU" sz="800" b="1" dirty="0" err="1">
                <a:latin typeface="Times New Roman" panose="02020603050405020304" pitchFamily="18" charset="0"/>
                <a:cs typeface="Times New Roman" panose="02020603050405020304" pitchFamily="18" charset="0"/>
              </a:rPr>
              <a:t>Дубёнская</a:t>
            </a:r>
            <a:r>
              <a:rPr lang="ru-RU" sz="800" b="1" dirty="0">
                <a:latin typeface="Times New Roman" panose="02020603050405020304" pitchFamily="18" charset="0"/>
                <a:cs typeface="Times New Roman" panose="02020603050405020304" pitchFamily="18" charset="0"/>
              </a:rPr>
              <a:t> РВС</a:t>
            </a:r>
          </a:p>
          <a:p>
            <a:r>
              <a:rPr lang="ru-RU" sz="800" dirty="0">
                <a:latin typeface="Times New Roman" panose="02020603050405020304" pitchFamily="18" charset="0"/>
                <a:cs typeface="Times New Roman" panose="02020603050405020304" pitchFamily="18" charset="0"/>
              </a:rPr>
              <a:t>8(83447)2-12-72</a:t>
            </a:r>
            <a:endParaRPr lang="en-US" sz="800" dirty="0">
              <a:latin typeface="Times New Roman" panose="02020603050405020304" pitchFamily="18" charset="0"/>
              <a:cs typeface="Times New Roman" panose="02020603050405020304" pitchFamily="18" charset="0"/>
            </a:endParaRPr>
          </a:p>
          <a:p>
            <a:r>
              <a:rPr lang="ru-RU" sz="800" b="1" dirty="0" err="1">
                <a:latin typeface="Times New Roman" panose="02020603050405020304" pitchFamily="18" charset="0"/>
                <a:cs typeface="Times New Roman" panose="02020603050405020304" pitchFamily="18" charset="0"/>
              </a:rPr>
              <a:t>Ельниковская</a:t>
            </a:r>
            <a:r>
              <a:rPr lang="ru-RU" sz="800" b="1" dirty="0">
                <a:latin typeface="Times New Roman" panose="02020603050405020304" pitchFamily="18" charset="0"/>
                <a:cs typeface="Times New Roman" panose="02020603050405020304" pitchFamily="18" charset="0"/>
              </a:rPr>
              <a:t> РВС  </a:t>
            </a:r>
            <a:r>
              <a:rPr lang="ru-RU"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          </a:t>
            </a:r>
          </a:p>
          <a:p>
            <a:r>
              <a:rPr lang="ru-RU" sz="800" dirty="0">
                <a:latin typeface="Times New Roman" panose="02020603050405020304" pitchFamily="18" charset="0"/>
                <a:cs typeface="Times New Roman" panose="02020603050405020304" pitchFamily="18" charset="0"/>
              </a:rPr>
              <a:t>8(83444)2-60-14</a:t>
            </a:r>
          </a:p>
          <a:p>
            <a:r>
              <a:rPr lang="ru-RU" sz="800" b="1" dirty="0" err="1">
                <a:latin typeface="Times New Roman" panose="02020603050405020304" pitchFamily="18" charset="0"/>
                <a:cs typeface="Times New Roman" panose="02020603050405020304" pitchFamily="18" charset="0"/>
              </a:rPr>
              <a:t>Зубово</a:t>
            </a:r>
            <a:r>
              <a:rPr lang="ru-RU" sz="800" b="1" dirty="0">
                <a:latin typeface="Times New Roman" panose="02020603050405020304" pitchFamily="18" charset="0"/>
                <a:cs typeface="Times New Roman" panose="02020603050405020304" pitchFamily="18" charset="0"/>
              </a:rPr>
              <a:t>-Полянская РВС</a:t>
            </a:r>
          </a:p>
          <a:p>
            <a:r>
              <a:rPr lang="ru-RU" sz="800" dirty="0">
                <a:latin typeface="Times New Roman" panose="02020603050405020304" pitchFamily="18" charset="0"/>
                <a:cs typeface="Times New Roman" panose="02020603050405020304" pitchFamily="18" charset="0"/>
              </a:rPr>
              <a:t>8(83458)2-24-92</a:t>
            </a:r>
          </a:p>
          <a:p>
            <a:r>
              <a:rPr lang="ru-RU" sz="800" b="1" dirty="0" err="1">
                <a:latin typeface="Times New Roman" panose="02020603050405020304" pitchFamily="18" charset="0"/>
                <a:cs typeface="Times New Roman" panose="02020603050405020304" pitchFamily="18" charset="0"/>
              </a:rPr>
              <a:t>Инсарская</a:t>
            </a:r>
            <a:r>
              <a:rPr lang="ru-RU" sz="800" b="1" dirty="0">
                <a:latin typeface="Times New Roman" panose="02020603050405020304" pitchFamily="18" charset="0"/>
                <a:cs typeface="Times New Roman" panose="02020603050405020304" pitchFamily="18" charset="0"/>
              </a:rPr>
              <a:t> РВС</a:t>
            </a:r>
          </a:p>
          <a:p>
            <a:r>
              <a:rPr lang="ru-RU" sz="800" dirty="0">
                <a:latin typeface="Times New Roman" panose="02020603050405020304" pitchFamily="18" charset="0"/>
                <a:cs typeface="Times New Roman" panose="02020603050405020304" pitchFamily="18" charset="0"/>
              </a:rPr>
              <a:t>8(83449)2-12-36</a:t>
            </a:r>
          </a:p>
          <a:p>
            <a:r>
              <a:rPr lang="ru-RU" sz="800" b="1" dirty="0" err="1">
                <a:latin typeface="Times New Roman" panose="02020603050405020304" pitchFamily="18" charset="0"/>
                <a:cs typeface="Times New Roman" panose="02020603050405020304" pitchFamily="18" charset="0"/>
              </a:rPr>
              <a:t>Ичалковская</a:t>
            </a:r>
            <a:r>
              <a:rPr lang="ru-RU" sz="800" b="1" dirty="0">
                <a:latin typeface="Times New Roman" panose="02020603050405020304" pitchFamily="18" charset="0"/>
                <a:cs typeface="Times New Roman" panose="02020603050405020304" pitchFamily="18" charset="0"/>
              </a:rPr>
              <a:t> РВС</a:t>
            </a:r>
          </a:p>
          <a:p>
            <a:r>
              <a:rPr lang="ru-RU" sz="800" dirty="0">
                <a:latin typeface="Times New Roman" panose="02020603050405020304" pitchFamily="18" charset="0"/>
                <a:cs typeface="Times New Roman" panose="02020603050405020304" pitchFamily="18" charset="0"/>
              </a:rPr>
              <a:t>8(83433)2-17-25</a:t>
            </a:r>
          </a:p>
        </p:txBody>
      </p:sp>
      <p:sp>
        <p:nvSpPr>
          <p:cNvPr id="12" name="Прямоугольник 11"/>
          <p:cNvSpPr/>
          <p:nvPr/>
        </p:nvSpPr>
        <p:spPr>
          <a:xfrm>
            <a:off x="3071020" y="5634093"/>
            <a:ext cx="1343025" cy="1323439"/>
          </a:xfrm>
          <a:prstGeom prst="rect">
            <a:avLst/>
          </a:prstGeom>
        </p:spPr>
        <p:txBody>
          <a:bodyPr wrap="square">
            <a:spAutoFit/>
          </a:bodyPr>
          <a:lstStyle/>
          <a:p>
            <a:r>
              <a:rPr lang="ru-RU" sz="800" b="1" dirty="0" err="1">
                <a:latin typeface="Times New Roman" panose="02020603050405020304" pitchFamily="18" charset="0"/>
                <a:cs typeface="Times New Roman" panose="02020603050405020304" pitchFamily="18" charset="0"/>
              </a:rPr>
              <a:t>Кадошкинская</a:t>
            </a:r>
            <a:r>
              <a:rPr lang="ru-RU" sz="800" b="1" dirty="0">
                <a:latin typeface="Times New Roman" panose="02020603050405020304" pitchFamily="18" charset="0"/>
                <a:cs typeface="Times New Roman" panose="02020603050405020304" pitchFamily="18" charset="0"/>
              </a:rPr>
              <a:t> РВС</a:t>
            </a:r>
          </a:p>
          <a:p>
            <a:r>
              <a:rPr lang="ru-RU" sz="800" dirty="0">
                <a:latin typeface="Times New Roman" panose="02020603050405020304" pitchFamily="18" charset="0"/>
                <a:cs typeface="Times New Roman" panose="02020603050405020304" pitchFamily="18" charset="0"/>
              </a:rPr>
              <a:t>8(83448)2-34-17</a:t>
            </a:r>
          </a:p>
          <a:p>
            <a:r>
              <a:rPr lang="ru-RU" sz="800" b="1" dirty="0" err="1">
                <a:latin typeface="Times New Roman" panose="02020603050405020304" pitchFamily="18" charset="0"/>
                <a:cs typeface="Times New Roman" panose="02020603050405020304" pitchFamily="18" charset="0"/>
              </a:rPr>
              <a:t>Ковылкинская</a:t>
            </a:r>
            <a:r>
              <a:rPr lang="ru-RU" sz="800" b="1" dirty="0">
                <a:latin typeface="Times New Roman" panose="02020603050405020304" pitchFamily="18" charset="0"/>
                <a:cs typeface="Times New Roman" panose="02020603050405020304" pitchFamily="18" charset="0"/>
              </a:rPr>
              <a:t> РВС</a:t>
            </a:r>
          </a:p>
          <a:p>
            <a:r>
              <a:rPr lang="ru-RU" sz="800" dirty="0">
                <a:latin typeface="Times New Roman" panose="02020603050405020304" pitchFamily="18" charset="0"/>
                <a:cs typeface="Times New Roman" panose="02020603050405020304" pitchFamily="18" charset="0"/>
              </a:rPr>
              <a:t>8(83453)2-19-97</a:t>
            </a:r>
          </a:p>
          <a:p>
            <a:r>
              <a:rPr lang="ru-RU" sz="800" b="1" dirty="0" err="1">
                <a:latin typeface="Times New Roman" panose="02020603050405020304" pitchFamily="18" charset="0"/>
                <a:cs typeface="Times New Roman" panose="02020603050405020304" pitchFamily="18" charset="0"/>
              </a:rPr>
              <a:t>Кочкуровская</a:t>
            </a:r>
            <a:r>
              <a:rPr lang="ru-RU" sz="800" b="1" dirty="0">
                <a:latin typeface="Times New Roman" panose="02020603050405020304" pitchFamily="18" charset="0"/>
                <a:cs typeface="Times New Roman" panose="02020603050405020304" pitchFamily="18" charset="0"/>
              </a:rPr>
              <a:t> РВС</a:t>
            </a:r>
            <a:r>
              <a:rPr lang="ru-RU"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  </a:t>
            </a:r>
          </a:p>
          <a:p>
            <a:r>
              <a:rPr lang="en-US" sz="800" dirty="0">
                <a:latin typeface="Times New Roman" panose="02020603050405020304" pitchFamily="18" charset="0"/>
                <a:cs typeface="Times New Roman" panose="02020603050405020304" pitchFamily="18" charset="0"/>
              </a:rPr>
              <a:t>8(83439)2-18-24</a:t>
            </a:r>
            <a:endParaRPr lang="ru-RU" sz="800" dirty="0">
              <a:latin typeface="Times New Roman" panose="02020603050405020304" pitchFamily="18" charset="0"/>
              <a:cs typeface="Times New Roman" panose="02020603050405020304" pitchFamily="18" charset="0"/>
            </a:endParaRPr>
          </a:p>
          <a:p>
            <a:r>
              <a:rPr lang="ru-RU" sz="800" b="1" dirty="0" err="1">
                <a:latin typeface="Times New Roman" panose="02020603050405020304" pitchFamily="18" charset="0"/>
                <a:cs typeface="Times New Roman" panose="02020603050405020304" pitchFamily="18" charset="0"/>
              </a:rPr>
              <a:t>Краснослободская</a:t>
            </a:r>
            <a:r>
              <a:rPr lang="ru-RU" sz="800" b="1" dirty="0">
                <a:latin typeface="Times New Roman" panose="02020603050405020304" pitchFamily="18" charset="0"/>
                <a:cs typeface="Times New Roman" panose="02020603050405020304" pitchFamily="18" charset="0"/>
              </a:rPr>
              <a:t> РВС</a:t>
            </a:r>
          </a:p>
          <a:p>
            <a:r>
              <a:rPr lang="ru-RU" sz="800" dirty="0">
                <a:latin typeface="Times New Roman" panose="02020603050405020304" pitchFamily="18" charset="0"/>
                <a:cs typeface="Times New Roman" panose="02020603050405020304" pitchFamily="18" charset="0"/>
              </a:rPr>
              <a:t>8(83443)3-00-68</a:t>
            </a:r>
          </a:p>
          <a:p>
            <a:r>
              <a:rPr lang="ru-RU" sz="800" b="1" dirty="0" err="1">
                <a:latin typeface="Times New Roman" panose="02020603050405020304" pitchFamily="18" charset="0"/>
                <a:cs typeface="Times New Roman" panose="02020603050405020304" pitchFamily="18" charset="0"/>
              </a:rPr>
              <a:t>Лямбирская</a:t>
            </a:r>
            <a:r>
              <a:rPr lang="ru-RU" sz="800" b="1" dirty="0">
                <a:latin typeface="Times New Roman" panose="02020603050405020304" pitchFamily="18" charset="0"/>
                <a:cs typeface="Times New Roman" panose="02020603050405020304" pitchFamily="18" charset="0"/>
              </a:rPr>
              <a:t> РВС</a:t>
            </a:r>
          </a:p>
          <a:p>
            <a:r>
              <a:rPr lang="ru-RU" sz="800" dirty="0">
                <a:latin typeface="Times New Roman" panose="02020603050405020304" pitchFamily="18" charset="0"/>
                <a:cs typeface="Times New Roman" panose="02020603050405020304" pitchFamily="18" charset="0"/>
              </a:rPr>
              <a:t>8(83441)2-11-11</a:t>
            </a:r>
          </a:p>
        </p:txBody>
      </p:sp>
      <p:sp>
        <p:nvSpPr>
          <p:cNvPr id="13" name="Прямоугольник 12"/>
          <p:cNvSpPr/>
          <p:nvPr/>
        </p:nvSpPr>
        <p:spPr>
          <a:xfrm>
            <a:off x="4418943" y="5634093"/>
            <a:ext cx="1305717" cy="1323439"/>
          </a:xfrm>
          <a:prstGeom prst="rect">
            <a:avLst/>
          </a:prstGeom>
        </p:spPr>
        <p:txBody>
          <a:bodyPr wrap="square">
            <a:spAutoFit/>
          </a:bodyPr>
          <a:lstStyle/>
          <a:p>
            <a:r>
              <a:rPr lang="ru-RU" sz="800" b="1" dirty="0">
                <a:latin typeface="Times New Roman" panose="02020603050405020304" pitchFamily="18" charset="0"/>
                <a:cs typeface="Times New Roman" panose="02020603050405020304" pitchFamily="18" charset="0"/>
              </a:rPr>
              <a:t>Ромодановская РВС</a:t>
            </a:r>
          </a:p>
          <a:p>
            <a:r>
              <a:rPr lang="ru-RU" sz="800" dirty="0">
                <a:latin typeface="Times New Roman" panose="02020603050405020304" pitchFamily="18" charset="0"/>
                <a:cs typeface="Times New Roman" panose="02020603050405020304" pitchFamily="18" charset="0"/>
              </a:rPr>
              <a:t>8(83445)2-15-35</a:t>
            </a:r>
          </a:p>
          <a:p>
            <a:r>
              <a:rPr lang="ru-RU" sz="800" b="1" dirty="0">
                <a:latin typeface="Times New Roman" panose="02020603050405020304" pitchFamily="18" charset="0"/>
                <a:cs typeface="Times New Roman" panose="02020603050405020304" pitchFamily="18" charset="0"/>
              </a:rPr>
              <a:t>Рузаевская РВС</a:t>
            </a:r>
          </a:p>
          <a:p>
            <a:r>
              <a:rPr lang="ru-RU" sz="800" dirty="0">
                <a:latin typeface="Times New Roman" panose="02020603050405020304" pitchFamily="18" charset="0"/>
                <a:cs typeface="Times New Roman" panose="02020603050405020304" pitchFamily="18" charset="0"/>
              </a:rPr>
              <a:t>8(83451)6-71-61</a:t>
            </a:r>
          </a:p>
          <a:p>
            <a:r>
              <a:rPr lang="ru-RU" sz="800" b="1" dirty="0" err="1">
                <a:latin typeface="Times New Roman" panose="02020603050405020304" pitchFamily="18" charset="0"/>
                <a:cs typeface="Times New Roman" panose="02020603050405020304" pitchFamily="18" charset="0"/>
              </a:rPr>
              <a:t>Старошайговская</a:t>
            </a:r>
            <a:r>
              <a:rPr lang="ru-RU" sz="800" b="1" dirty="0">
                <a:latin typeface="Times New Roman" panose="02020603050405020304" pitchFamily="18" charset="0"/>
                <a:cs typeface="Times New Roman" panose="02020603050405020304" pitchFamily="18" charset="0"/>
              </a:rPr>
              <a:t> РВС</a:t>
            </a:r>
            <a:r>
              <a:rPr lang="ru-RU"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          </a:t>
            </a:r>
          </a:p>
          <a:p>
            <a:r>
              <a:rPr lang="ru-RU" sz="800" dirty="0">
                <a:latin typeface="Times New Roman" panose="02020603050405020304" pitchFamily="18" charset="0"/>
                <a:cs typeface="Times New Roman" panose="02020603050405020304" pitchFamily="18" charset="0"/>
              </a:rPr>
              <a:t>8(83432)2-12-31</a:t>
            </a:r>
          </a:p>
          <a:p>
            <a:r>
              <a:rPr lang="ru-RU" sz="800" b="1" dirty="0" err="1">
                <a:latin typeface="Times New Roman" panose="02020603050405020304" pitchFamily="18" charset="0"/>
                <a:cs typeface="Times New Roman" panose="02020603050405020304" pitchFamily="18" charset="0"/>
              </a:rPr>
              <a:t>Темниковская</a:t>
            </a:r>
            <a:r>
              <a:rPr lang="ru-RU" sz="800" b="1" dirty="0">
                <a:latin typeface="Times New Roman" panose="02020603050405020304" pitchFamily="18" charset="0"/>
                <a:cs typeface="Times New Roman" panose="02020603050405020304" pitchFamily="18" charset="0"/>
              </a:rPr>
              <a:t> РВС</a:t>
            </a:r>
          </a:p>
          <a:p>
            <a:r>
              <a:rPr lang="ru-RU" sz="800" dirty="0">
                <a:latin typeface="Times New Roman" panose="02020603050405020304" pitchFamily="18" charset="0"/>
                <a:cs typeface="Times New Roman" panose="02020603050405020304" pitchFamily="18" charset="0"/>
              </a:rPr>
              <a:t>8(83445)2-23-92</a:t>
            </a:r>
          </a:p>
          <a:p>
            <a:r>
              <a:rPr lang="ru-RU" sz="800" b="1" dirty="0" err="1">
                <a:latin typeface="Times New Roman" panose="02020603050405020304" pitchFamily="18" charset="0"/>
                <a:cs typeface="Times New Roman" panose="02020603050405020304" pitchFamily="18" charset="0"/>
              </a:rPr>
              <a:t>Теньгушевская</a:t>
            </a:r>
            <a:r>
              <a:rPr lang="ru-RU" sz="800" b="1" dirty="0">
                <a:latin typeface="Times New Roman" panose="02020603050405020304" pitchFamily="18" charset="0"/>
                <a:cs typeface="Times New Roman" panose="02020603050405020304" pitchFamily="18" charset="0"/>
              </a:rPr>
              <a:t> РВС</a:t>
            </a:r>
          </a:p>
          <a:p>
            <a:r>
              <a:rPr lang="ru-RU" sz="800" dirty="0">
                <a:latin typeface="Times New Roman" panose="02020603050405020304" pitchFamily="18" charset="0"/>
                <a:cs typeface="Times New Roman" panose="02020603050405020304" pitchFamily="18" charset="0"/>
              </a:rPr>
              <a:t>8(83446)2-10-79</a:t>
            </a:r>
          </a:p>
        </p:txBody>
      </p:sp>
      <p:sp>
        <p:nvSpPr>
          <p:cNvPr id="14" name="Прямоугольник 13"/>
          <p:cNvSpPr/>
          <p:nvPr/>
        </p:nvSpPr>
        <p:spPr>
          <a:xfrm>
            <a:off x="5749579" y="5598442"/>
            <a:ext cx="1561308" cy="1384995"/>
          </a:xfrm>
          <a:prstGeom prst="rect">
            <a:avLst/>
          </a:prstGeom>
        </p:spPr>
        <p:txBody>
          <a:bodyPr wrap="square">
            <a:spAutoFit/>
          </a:bodyPr>
          <a:lstStyle/>
          <a:p>
            <a:pPr>
              <a:lnSpc>
                <a:spcPct val="110000"/>
              </a:lnSpc>
            </a:pPr>
            <a:r>
              <a:rPr lang="ru-RU" sz="800" b="1" dirty="0" err="1">
                <a:latin typeface="Times New Roman" panose="02020603050405020304" pitchFamily="18" charset="0"/>
                <a:cs typeface="Times New Roman" panose="02020603050405020304" pitchFamily="18" charset="0"/>
              </a:rPr>
              <a:t>Торбеевская</a:t>
            </a:r>
            <a:r>
              <a:rPr lang="ru-RU" sz="800" b="1" dirty="0">
                <a:latin typeface="Times New Roman" panose="02020603050405020304" pitchFamily="18" charset="0"/>
                <a:cs typeface="Times New Roman" panose="02020603050405020304" pitchFamily="18" charset="0"/>
              </a:rPr>
              <a:t> РВС</a:t>
            </a:r>
          </a:p>
          <a:p>
            <a:pPr>
              <a:lnSpc>
                <a:spcPct val="110000"/>
              </a:lnSpc>
            </a:pPr>
            <a:r>
              <a:rPr lang="ru-RU" sz="800" dirty="0">
                <a:latin typeface="Times New Roman" panose="02020603050405020304" pitchFamily="18" charset="0"/>
                <a:cs typeface="Times New Roman" panose="02020603050405020304" pitchFamily="18" charset="0"/>
              </a:rPr>
              <a:t>8(83456)2-12-39</a:t>
            </a:r>
          </a:p>
          <a:p>
            <a:pPr>
              <a:lnSpc>
                <a:spcPct val="110000"/>
              </a:lnSpc>
            </a:pPr>
            <a:r>
              <a:rPr lang="ru-RU" sz="800" b="1" dirty="0" err="1">
                <a:latin typeface="Times New Roman" panose="02020603050405020304" pitchFamily="18" charset="0"/>
                <a:cs typeface="Times New Roman" panose="02020603050405020304" pitchFamily="18" charset="0"/>
              </a:rPr>
              <a:t>Чамзинская</a:t>
            </a:r>
            <a:r>
              <a:rPr lang="ru-RU" sz="800" b="1" dirty="0">
                <a:latin typeface="Times New Roman" panose="02020603050405020304" pitchFamily="18" charset="0"/>
                <a:cs typeface="Times New Roman" panose="02020603050405020304" pitchFamily="18" charset="0"/>
              </a:rPr>
              <a:t> РВС</a:t>
            </a:r>
          </a:p>
          <a:p>
            <a:pPr>
              <a:lnSpc>
                <a:spcPct val="110000"/>
              </a:lnSpc>
            </a:pPr>
            <a:r>
              <a:rPr lang="ru-RU" sz="800" dirty="0">
                <a:latin typeface="Times New Roman" panose="02020603050405020304" pitchFamily="18" charset="0"/>
                <a:cs typeface="Times New Roman" panose="02020603050405020304" pitchFamily="18" charset="0"/>
              </a:rPr>
              <a:t>8(83437)2-14-91</a:t>
            </a:r>
          </a:p>
          <a:p>
            <a:pPr>
              <a:lnSpc>
                <a:spcPct val="110000"/>
              </a:lnSpc>
            </a:pPr>
            <a:r>
              <a:rPr lang="ru-RU" sz="800" b="1" dirty="0">
                <a:latin typeface="Times New Roman" panose="02020603050405020304" pitchFamily="18" charset="0"/>
                <a:cs typeface="Times New Roman" panose="02020603050405020304" pitchFamily="18" charset="0"/>
              </a:rPr>
              <a:t>ГБУ Мордовская РСББЖ</a:t>
            </a:r>
            <a:endParaRPr lang="en-US" sz="800" b="1" dirty="0">
              <a:latin typeface="Times New Roman" panose="02020603050405020304" pitchFamily="18" charset="0"/>
              <a:cs typeface="Times New Roman" panose="02020603050405020304" pitchFamily="18" charset="0"/>
            </a:endParaRPr>
          </a:p>
          <a:p>
            <a:pPr>
              <a:lnSpc>
                <a:spcPct val="100000"/>
              </a:lnSpc>
            </a:pPr>
            <a:r>
              <a:rPr lang="ru-RU" sz="800" dirty="0">
                <a:latin typeface="Times New Roman" panose="02020603050405020304" pitchFamily="18" charset="0"/>
                <a:cs typeface="Times New Roman" panose="02020603050405020304" pitchFamily="18" charset="0"/>
              </a:rPr>
              <a:t>8(8342)39-25-61</a:t>
            </a:r>
          </a:p>
          <a:p>
            <a:pPr>
              <a:lnSpc>
                <a:spcPct val="100000"/>
              </a:lnSpc>
            </a:pPr>
            <a:r>
              <a:rPr lang="ru-RU" sz="800" b="1" dirty="0">
                <a:latin typeface="Times New Roman" panose="02020603050405020304" pitchFamily="18" charset="0"/>
                <a:cs typeface="Times New Roman" panose="02020603050405020304" pitchFamily="18" charset="0"/>
              </a:rPr>
              <a:t>Мордовская</a:t>
            </a:r>
          </a:p>
          <a:p>
            <a:pPr>
              <a:lnSpc>
                <a:spcPct val="100000"/>
              </a:lnSpc>
            </a:pPr>
            <a:r>
              <a:rPr lang="ru-RU" sz="800" b="1" dirty="0">
                <a:latin typeface="Times New Roman" panose="02020603050405020304" pitchFamily="18" charset="0"/>
                <a:cs typeface="Times New Roman" panose="02020603050405020304" pitchFamily="18" charset="0"/>
              </a:rPr>
              <a:t>Республиканская</a:t>
            </a:r>
          </a:p>
          <a:p>
            <a:pPr>
              <a:lnSpc>
                <a:spcPct val="100000"/>
              </a:lnSpc>
            </a:pPr>
            <a:r>
              <a:rPr lang="ru-RU" sz="800" b="1" dirty="0">
                <a:latin typeface="Times New Roman" panose="02020603050405020304" pitchFamily="18" charset="0"/>
                <a:cs typeface="Times New Roman" panose="02020603050405020304" pitchFamily="18" charset="0"/>
              </a:rPr>
              <a:t>ветеринарная лаборатория</a:t>
            </a:r>
          </a:p>
          <a:p>
            <a:pPr>
              <a:lnSpc>
                <a:spcPct val="100000"/>
              </a:lnSpc>
            </a:pPr>
            <a:r>
              <a:rPr lang="ru-RU" sz="800" dirty="0">
                <a:latin typeface="Times New Roman" panose="02020603050405020304" pitchFamily="18" charset="0"/>
                <a:cs typeface="Times New Roman" panose="02020603050405020304" pitchFamily="18" charset="0"/>
              </a:rPr>
              <a:t>8(82442)29-36-16</a:t>
            </a:r>
          </a:p>
        </p:txBody>
      </p:sp>
      <p:sp>
        <p:nvSpPr>
          <p:cNvPr id="15" name="Прямоугольник 14"/>
          <p:cNvSpPr/>
          <p:nvPr/>
        </p:nvSpPr>
        <p:spPr>
          <a:xfrm>
            <a:off x="7293692" y="5569628"/>
            <a:ext cx="2198687" cy="634020"/>
          </a:xfrm>
          <a:prstGeom prst="rect">
            <a:avLst/>
          </a:prstGeom>
        </p:spPr>
        <p:txBody>
          <a:bodyPr wrap="square">
            <a:spAutoFit/>
          </a:bodyPr>
          <a:lstStyle/>
          <a:p>
            <a:pPr>
              <a:lnSpc>
                <a:spcPct val="110000"/>
              </a:lnSpc>
            </a:pPr>
            <a:r>
              <a:rPr lang="ru-RU" sz="800" b="1" dirty="0">
                <a:latin typeface="Times New Roman" panose="02020603050405020304" pitchFamily="18" charset="0"/>
                <a:cs typeface="Times New Roman" panose="02020603050405020304" pitchFamily="18" charset="0"/>
              </a:rPr>
              <a:t>Общественная</a:t>
            </a:r>
          </a:p>
          <a:p>
            <a:pPr>
              <a:lnSpc>
                <a:spcPct val="110000"/>
              </a:lnSpc>
            </a:pPr>
            <a:r>
              <a:rPr lang="ru-RU" sz="800" b="1" dirty="0">
                <a:latin typeface="Times New Roman" panose="02020603050405020304" pitchFamily="18" charset="0"/>
                <a:cs typeface="Times New Roman" panose="02020603050405020304" pitchFamily="18" charset="0"/>
              </a:rPr>
              <a:t>Организация Республиканское</a:t>
            </a:r>
          </a:p>
          <a:p>
            <a:pPr>
              <a:lnSpc>
                <a:spcPct val="110000"/>
              </a:lnSpc>
            </a:pPr>
            <a:r>
              <a:rPr lang="ru-RU" sz="800" b="1" dirty="0">
                <a:latin typeface="Times New Roman" panose="02020603050405020304" pitchFamily="18" charset="0"/>
                <a:cs typeface="Times New Roman" panose="02020603050405020304" pitchFamily="18" charset="0"/>
              </a:rPr>
              <a:t>Общество Пчеловодов «Мордовский Мёд»</a:t>
            </a:r>
          </a:p>
          <a:p>
            <a:pPr>
              <a:lnSpc>
                <a:spcPct val="110000"/>
              </a:lnSpc>
            </a:pPr>
            <a:r>
              <a:rPr lang="ru-RU" sz="800" dirty="0">
                <a:latin typeface="Times New Roman" panose="02020603050405020304" pitchFamily="18" charset="0"/>
                <a:cs typeface="Times New Roman" panose="02020603050405020304" pitchFamily="18" charset="0"/>
              </a:rPr>
              <a:t>+7 (8342) 25-76-80</a:t>
            </a:r>
          </a:p>
        </p:txBody>
      </p:sp>
      <p:sp>
        <p:nvSpPr>
          <p:cNvPr id="16" name="Прямоугольник 15"/>
          <p:cNvSpPr/>
          <p:nvPr/>
        </p:nvSpPr>
        <p:spPr>
          <a:xfrm>
            <a:off x="-66676" y="6999652"/>
            <a:ext cx="10401301" cy="230832"/>
          </a:xfrm>
          <a:prstGeom prst="rect">
            <a:avLst/>
          </a:prstGeom>
        </p:spPr>
        <p:txBody>
          <a:bodyPr wrap="square">
            <a:spAutoFit/>
          </a:bodyPr>
          <a:lstStyle/>
          <a:p>
            <a:pPr algn="ctr"/>
            <a:r>
              <a:rPr lang="ru-RU" sz="900" b="1" dirty="0">
                <a:solidFill>
                  <a:schemeClr val="accent5">
                    <a:lumMod val="75000"/>
                  </a:schemeClr>
                </a:solidFill>
                <a:latin typeface="Times New Roman" panose="02020603050405020304" pitchFamily="18" charset="0"/>
                <a:cs typeface="Times New Roman" panose="02020603050405020304" pitchFamily="18" charset="0"/>
              </a:rPr>
              <a:t>Памятка разработана Республиканской ветеринарной службой Республики Мордовия совместно с Общественной Организацией Республиканское Общество Пчеловодов «Мордовский Мёд»</a:t>
            </a:r>
          </a:p>
        </p:txBody>
      </p:sp>
      <p:sp>
        <p:nvSpPr>
          <p:cNvPr id="17" name="Скругленный прямоугольник 16"/>
          <p:cNvSpPr/>
          <p:nvPr/>
        </p:nvSpPr>
        <p:spPr>
          <a:xfrm>
            <a:off x="48134" y="5489574"/>
            <a:ext cx="10286491" cy="1799274"/>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ru-RU" sz="1536"/>
          </a:p>
        </p:txBody>
      </p:sp>
      <p:pic>
        <p:nvPicPr>
          <p:cNvPr id="18" name="Рисунок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9431" y="6135987"/>
            <a:ext cx="1142822" cy="409774"/>
          </a:xfrm>
          <a:prstGeom prst="rect">
            <a:avLst/>
          </a:prstGeom>
        </p:spPr>
      </p:pic>
      <p:sp>
        <p:nvSpPr>
          <p:cNvPr id="19" name="Прямоугольник 18"/>
          <p:cNvSpPr/>
          <p:nvPr/>
        </p:nvSpPr>
        <p:spPr>
          <a:xfrm>
            <a:off x="7275818" y="6522598"/>
            <a:ext cx="3106941" cy="477054"/>
          </a:xfrm>
          <a:prstGeom prst="rect">
            <a:avLst/>
          </a:prstGeom>
        </p:spPr>
        <p:txBody>
          <a:bodyPr wrap="none">
            <a:spAutoFit/>
          </a:bodyPr>
          <a:lstStyle/>
          <a:p>
            <a:pPr algn="ctr"/>
            <a:r>
              <a:rPr lang="ru-RU" sz="900" b="1" dirty="0"/>
              <a:t>(</a:t>
            </a:r>
            <a:r>
              <a:rPr lang="ru-RU" sz="800" b="1" dirty="0">
                <a:latin typeface="Times New Roman" panose="02020603050405020304" pitchFamily="18" charset="0"/>
                <a:cs typeface="Times New Roman" panose="02020603050405020304" pitchFamily="18" charset="0"/>
              </a:rPr>
              <a:t>в случае выявления заболевания или гибели пчелосемей)</a:t>
            </a:r>
          </a:p>
          <a:p>
            <a:pPr algn="ctr"/>
            <a:r>
              <a:rPr lang="ru-RU" sz="800" b="1" dirty="0">
                <a:latin typeface="Times New Roman" panose="02020603050405020304" pitchFamily="18" charset="0"/>
                <a:cs typeface="Times New Roman" panose="02020603050405020304" pitchFamily="18" charset="0"/>
              </a:rPr>
              <a:t>Республиканская ветеринарная служба Республики Мордовия</a:t>
            </a:r>
            <a:endParaRPr lang="en-US" sz="800" b="1" dirty="0">
              <a:latin typeface="Times New Roman" panose="02020603050405020304" pitchFamily="18" charset="0"/>
              <a:cs typeface="Times New Roman" panose="02020603050405020304" pitchFamily="18" charset="0"/>
            </a:endParaRPr>
          </a:p>
          <a:p>
            <a:pPr algn="ctr"/>
            <a:r>
              <a:rPr lang="ru-RU" sz="800" b="1" dirty="0">
                <a:latin typeface="Times New Roman" panose="02020603050405020304" pitchFamily="18" charset="0"/>
                <a:cs typeface="Times New Roman" panose="02020603050405020304" pitchFamily="18" charset="0"/>
              </a:rPr>
              <a:t> 8 (8342) 39-25-41</a:t>
            </a:r>
          </a:p>
        </p:txBody>
      </p:sp>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62689" y="25400"/>
            <a:ext cx="1148112" cy="672983"/>
          </a:xfrm>
          <a:prstGeom prst="rect">
            <a:avLst/>
          </a:prstGeom>
          <a:ln>
            <a:noFill/>
          </a:ln>
          <a:effectLst>
            <a:softEdge rad="112500"/>
          </a:effectLst>
        </p:spPr>
      </p:pic>
      <p:pic>
        <p:nvPicPr>
          <p:cNvPr id="21" name="Рисунок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769" y="0"/>
            <a:ext cx="1229559" cy="698383"/>
          </a:xfrm>
          <a:prstGeom prst="rect">
            <a:avLst/>
          </a:prstGeom>
          <a:ln>
            <a:noFill/>
          </a:ln>
          <a:effectLst>
            <a:softEdge rad="112500"/>
          </a:effectLst>
        </p:spPr>
      </p:pic>
    </p:spTree>
    <p:extLst>
      <p:ext uri="{BB962C8B-B14F-4D97-AF65-F5344CB8AC3E}">
        <p14:creationId xmlns:p14="http://schemas.microsoft.com/office/powerpoint/2010/main" val="3091478750"/>
      </p:ext>
    </p:extLst>
  </p:cSld>
  <p:clrMapOvr>
    <a:masterClrMapping/>
  </p:clrMapOvr>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2792</TotalTime>
  <Words>3453</Words>
  <Application>Microsoft Office PowerPoint</Application>
  <PresentationFormat>Произвольный</PresentationFormat>
  <Paragraphs>671</Paragraphs>
  <Slides>10</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10</vt:i4>
      </vt:variant>
    </vt:vector>
  </HeadingPairs>
  <TitlesOfParts>
    <vt:vector size="15" baseType="lpstr">
      <vt:lpstr>Arial</vt:lpstr>
      <vt:lpstr>Calibri</vt:lpstr>
      <vt:lpstr>Calibri Light</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devaysentry@outlook.com</dc:creator>
  <cp:lastModifiedBy>Пользователь</cp:lastModifiedBy>
  <cp:revision>145</cp:revision>
  <cp:lastPrinted>2023-12-19T13:14:45Z</cp:lastPrinted>
  <dcterms:created xsi:type="dcterms:W3CDTF">2020-04-22T05:54:50Z</dcterms:created>
  <dcterms:modified xsi:type="dcterms:W3CDTF">2023-12-19T14:01:13Z</dcterms:modified>
</cp:coreProperties>
</file>